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9"/>
  </p:notesMasterIdLst>
  <p:sldIdLst>
    <p:sldId id="256" r:id="rId5"/>
    <p:sldId id="818" r:id="rId6"/>
    <p:sldId id="819" r:id="rId7"/>
    <p:sldId id="653" r:id="rId8"/>
    <p:sldId id="667" r:id="rId9"/>
    <p:sldId id="795" r:id="rId10"/>
    <p:sldId id="817" r:id="rId11"/>
    <p:sldId id="794" r:id="rId12"/>
    <p:sldId id="797" r:id="rId13"/>
    <p:sldId id="796" r:id="rId14"/>
    <p:sldId id="815" r:id="rId15"/>
    <p:sldId id="814" r:id="rId16"/>
    <p:sldId id="800" r:id="rId17"/>
    <p:sldId id="801" r:id="rId18"/>
    <p:sldId id="802" r:id="rId19"/>
    <p:sldId id="804" r:id="rId20"/>
    <p:sldId id="803" r:id="rId21"/>
    <p:sldId id="806" r:id="rId22"/>
    <p:sldId id="807" r:id="rId23"/>
    <p:sldId id="811" r:id="rId24"/>
    <p:sldId id="812" r:id="rId25"/>
    <p:sldId id="813" r:id="rId26"/>
    <p:sldId id="816" r:id="rId27"/>
    <p:sldId id="775" r:id="rId28"/>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9" name="Hannah Boonen" initials="HB" lastIdx="3" clrIdx="28"/>
  <p:cmAuthor id="1" name="Hanne Vandenbussche" initials="HV" lastIdx="8" clrIdx="0"/>
  <p:cmAuthor id="2" name="Hanne Vandenbussche" initials="HV [2]" lastIdx="1" clrIdx="1"/>
  <p:cmAuthor id="3" name="Hanne Vandenbussche" initials="HV [3]" lastIdx="1" clrIdx="2"/>
  <p:cmAuthor id="4" name="Hanne Vandenbussche" initials="HV [4]" lastIdx="1" clrIdx="3"/>
  <p:cmAuthor id="5" name="Hanne Vandenbussche" initials="HV [5]" lastIdx="1" clrIdx="4"/>
  <p:cmAuthor id="6" name="Hanne Vandenbussche" initials="HV [6]" lastIdx="1" clrIdx="5"/>
  <p:cmAuthor id="7" name="Hanne Vandenbussche" initials="HV [7]" lastIdx="1" clrIdx="6"/>
  <p:cmAuthor id="8" name="Hanne Vandenbussche" initials="HV [8]" lastIdx="1" clrIdx="7"/>
  <p:cmAuthor id="9" name="Hanne Vandenbussche" initials="HV [9]" lastIdx="1" clrIdx="8"/>
  <p:cmAuthor id="10" name="Hanne Vandenbussche" initials="HV [10]" lastIdx="1" clrIdx="9"/>
  <p:cmAuthor id="11" name="Hanne Vandenbussche" initials="HV [11]" lastIdx="1" clrIdx="10"/>
  <p:cmAuthor id="12" name="Hanne Vandenbussche" initials="HV [12]" lastIdx="1" clrIdx="11"/>
  <p:cmAuthor id="13" name="Hanne Vandenbussche" initials="HV [13]" lastIdx="1" clrIdx="12"/>
  <p:cmAuthor id="14" name="Hanne Vandenbussche" initials="HV [14]" lastIdx="1" clrIdx="13"/>
  <p:cmAuthor id="15" name="Hanne Vandenbussche" initials="HV [15]" lastIdx="1" clrIdx="14"/>
  <p:cmAuthor id="16" name="Hanne Vandenbussche" initials="HV [16]" lastIdx="1" clrIdx="15"/>
  <p:cmAuthor id="17" name="Hanne Vandenbussche" initials="HV [17]" lastIdx="1" clrIdx="16"/>
  <p:cmAuthor id="18" name="Hanne Vandenbussche" initials="HV [18]" lastIdx="1" clrIdx="17"/>
  <p:cmAuthor id="19" name="Hanne Vandenbussche" initials="HV [19]" lastIdx="1" clrIdx="18"/>
  <p:cmAuthor id="20" name="Hanne Vandenbussche" initials="HV [20]" lastIdx="1" clrIdx="19"/>
  <p:cmAuthor id="21" name="Hanne Vandenbussche" initials="HV [21]" lastIdx="1" clrIdx="20"/>
  <p:cmAuthor id="22" name="Hanne Vandenbussche" initials="HV [22]" lastIdx="1" clrIdx="21"/>
  <p:cmAuthor id="23" name="Hanne Vandenbussche" initials="HV [23]" lastIdx="1" clrIdx="22"/>
  <p:cmAuthor id="24" name="Hanne Vandenbussche" initials="HV [24]" lastIdx="1" clrIdx="23"/>
  <p:cmAuthor id="25" name="Hanne Vandenbussche" initials="HV [25]" lastIdx="1" clrIdx="24"/>
  <p:cmAuthor id="26" name="Hanne Vandenbussche" initials="HV [26]" lastIdx="1" clrIdx="25"/>
  <p:cmAuthor id="27" name="Hanne Vandenbussche" initials="HV [27]" lastIdx="1" clrIdx="26"/>
  <p:cmAuthor id="28" name="Hanne Vandenbussche" initials="HV [28]" lastIdx="1" clrIdx="2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BF20"/>
    <a:srgbClr val="D7E9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AB18AA-0F73-5F48-A0A5-FC2B42E0911A}" v="34" dt="2019-01-16T13:16:57.6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92"/>
    <p:restoredTop sz="69938" autoAdjust="0"/>
  </p:normalViewPr>
  <p:slideViewPr>
    <p:cSldViewPr snapToGrid="0">
      <p:cViewPr varScale="1">
        <p:scale>
          <a:sx n="47" d="100"/>
          <a:sy n="47" d="100"/>
        </p:scale>
        <p:origin x="1584" y="24"/>
      </p:cViewPr>
      <p:guideLst/>
    </p:cSldViewPr>
  </p:slideViewPr>
  <p:outlineViewPr>
    <p:cViewPr>
      <p:scale>
        <a:sx n="33" d="100"/>
        <a:sy n="33" d="100"/>
      </p:scale>
      <p:origin x="0" y="-7344"/>
    </p:cViewPr>
  </p:outlineViewPr>
  <p:notesTextViewPr>
    <p:cViewPr>
      <p:scale>
        <a:sx n="100" d="100"/>
        <a:sy n="100" d="100"/>
      </p:scale>
      <p:origin x="0" y="0"/>
    </p:cViewPr>
  </p:notesTextViewPr>
  <p:notesViewPr>
    <p:cSldViewPr snapToGrid="0">
      <p:cViewPr varScale="1">
        <p:scale>
          <a:sx n="68" d="100"/>
          <a:sy n="68" d="100"/>
        </p:scale>
        <p:origin x="3101" y="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379F44-F70E-4705-A79E-91D2D9C753EF}" type="datetimeFigureOut">
              <a:rPr lang="nl-BE" smtClean="0"/>
              <a:t>23/11/2019</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32D673-EAC2-4082-9481-3D89B482FDFC}" type="slidenum">
              <a:rPr lang="nl-BE" smtClean="0"/>
              <a:t>‹nr.›</a:t>
            </a:fld>
            <a:endParaRPr lang="nl-BE"/>
          </a:p>
        </p:txBody>
      </p:sp>
    </p:spTree>
    <p:extLst>
      <p:ext uri="{BB962C8B-B14F-4D97-AF65-F5344CB8AC3E}">
        <p14:creationId xmlns:p14="http://schemas.microsoft.com/office/powerpoint/2010/main" val="3236970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a:t>
            </a:r>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1</a:t>
            </a:fld>
            <a:endParaRPr lang="nl-BE"/>
          </a:p>
        </p:txBody>
      </p:sp>
    </p:spTree>
    <p:extLst>
      <p:ext uri="{BB962C8B-B14F-4D97-AF65-F5344CB8AC3E}">
        <p14:creationId xmlns:p14="http://schemas.microsoft.com/office/powerpoint/2010/main" val="90800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0232D673-EAC2-4082-9481-3D89B482FDFC}" type="slidenum">
              <a:rPr lang="nl-BE" smtClean="0"/>
              <a:t>15</a:t>
            </a:fld>
            <a:endParaRPr lang="nl-BE"/>
          </a:p>
        </p:txBody>
      </p:sp>
    </p:spTree>
    <p:extLst>
      <p:ext uri="{BB962C8B-B14F-4D97-AF65-F5344CB8AC3E}">
        <p14:creationId xmlns:p14="http://schemas.microsoft.com/office/powerpoint/2010/main" val="1974079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16</a:t>
            </a:fld>
            <a:endParaRPr lang="nl-BE"/>
          </a:p>
        </p:txBody>
      </p:sp>
    </p:spTree>
    <p:extLst>
      <p:ext uri="{BB962C8B-B14F-4D97-AF65-F5344CB8AC3E}">
        <p14:creationId xmlns:p14="http://schemas.microsoft.com/office/powerpoint/2010/main" val="661177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18</a:t>
            </a:fld>
            <a:endParaRPr lang="nl-BE"/>
          </a:p>
        </p:txBody>
      </p:sp>
    </p:spTree>
    <p:extLst>
      <p:ext uri="{BB962C8B-B14F-4D97-AF65-F5344CB8AC3E}">
        <p14:creationId xmlns:p14="http://schemas.microsoft.com/office/powerpoint/2010/main" val="1363480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19</a:t>
            </a:fld>
            <a:endParaRPr lang="nl-BE"/>
          </a:p>
        </p:txBody>
      </p:sp>
    </p:spTree>
    <p:extLst>
      <p:ext uri="{BB962C8B-B14F-4D97-AF65-F5344CB8AC3E}">
        <p14:creationId xmlns:p14="http://schemas.microsoft.com/office/powerpoint/2010/main" val="20631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20</a:t>
            </a:fld>
            <a:endParaRPr lang="nl-BE"/>
          </a:p>
        </p:txBody>
      </p:sp>
    </p:spTree>
    <p:extLst>
      <p:ext uri="{BB962C8B-B14F-4D97-AF65-F5344CB8AC3E}">
        <p14:creationId xmlns:p14="http://schemas.microsoft.com/office/powerpoint/2010/main" val="2817058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21</a:t>
            </a:fld>
            <a:endParaRPr lang="nl-BE"/>
          </a:p>
        </p:txBody>
      </p:sp>
    </p:spTree>
    <p:extLst>
      <p:ext uri="{BB962C8B-B14F-4D97-AF65-F5344CB8AC3E}">
        <p14:creationId xmlns:p14="http://schemas.microsoft.com/office/powerpoint/2010/main" val="54376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22</a:t>
            </a:fld>
            <a:endParaRPr lang="nl-BE"/>
          </a:p>
        </p:txBody>
      </p:sp>
    </p:spTree>
    <p:extLst>
      <p:ext uri="{BB962C8B-B14F-4D97-AF65-F5344CB8AC3E}">
        <p14:creationId xmlns:p14="http://schemas.microsoft.com/office/powerpoint/2010/main" val="2717442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23</a:t>
            </a:fld>
            <a:endParaRPr lang="nl-BE"/>
          </a:p>
        </p:txBody>
      </p:sp>
    </p:spTree>
    <p:extLst>
      <p:ext uri="{BB962C8B-B14F-4D97-AF65-F5344CB8AC3E}">
        <p14:creationId xmlns:p14="http://schemas.microsoft.com/office/powerpoint/2010/main" val="3961990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latin typeface="+mn-lt"/>
              <a:ea typeface="+mn-ea"/>
              <a:cs typeface="+mn-cs"/>
            </a:endParaRPr>
          </a:p>
          <a:p>
            <a:endParaRPr lang="nl-BE" dirty="0"/>
          </a:p>
        </p:txBody>
      </p:sp>
      <p:sp>
        <p:nvSpPr>
          <p:cNvPr id="4" name="Tijdelijke aanduiding voor dianummer 3"/>
          <p:cNvSpPr>
            <a:spLocks noGrp="1"/>
          </p:cNvSpPr>
          <p:nvPr>
            <p:ph type="sldNum" sz="quarter" idx="10"/>
          </p:nvPr>
        </p:nvSpPr>
        <p:spPr/>
        <p:txBody>
          <a:bodyPr/>
          <a:lstStyle/>
          <a:p>
            <a:fld id="{C041B9C8-7135-454D-84C4-4403F2A3B2CA}" type="slidenum">
              <a:rPr lang="nl-BE" smtClean="0"/>
              <a:t>2</a:t>
            </a:fld>
            <a:endParaRPr lang="nl-BE"/>
          </a:p>
        </p:txBody>
      </p:sp>
    </p:spTree>
    <p:extLst>
      <p:ext uri="{BB962C8B-B14F-4D97-AF65-F5344CB8AC3E}">
        <p14:creationId xmlns:p14="http://schemas.microsoft.com/office/powerpoint/2010/main" val="1179155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4</a:t>
            </a:fld>
            <a:endParaRPr lang="nl-BE"/>
          </a:p>
        </p:txBody>
      </p:sp>
    </p:spTree>
    <p:extLst>
      <p:ext uri="{BB962C8B-B14F-4D97-AF65-F5344CB8AC3E}">
        <p14:creationId xmlns:p14="http://schemas.microsoft.com/office/powerpoint/2010/main" val="575106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6</a:t>
            </a:fld>
            <a:endParaRPr lang="nl-BE"/>
          </a:p>
        </p:txBody>
      </p:sp>
    </p:spTree>
    <p:extLst>
      <p:ext uri="{BB962C8B-B14F-4D97-AF65-F5344CB8AC3E}">
        <p14:creationId xmlns:p14="http://schemas.microsoft.com/office/powerpoint/2010/main" val="211052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F613D50-1909-F942-9938-796AC918DC59}" type="slidenum">
              <a:rPr lang="nl-NL" smtClean="0"/>
              <a:t>9</a:t>
            </a:fld>
            <a:endParaRPr lang="nl-NL"/>
          </a:p>
        </p:txBody>
      </p:sp>
    </p:spTree>
    <p:extLst>
      <p:ext uri="{BB962C8B-B14F-4D97-AF65-F5344CB8AC3E}">
        <p14:creationId xmlns:p14="http://schemas.microsoft.com/office/powerpoint/2010/main" val="1324398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11</a:t>
            </a:fld>
            <a:endParaRPr lang="nl-BE"/>
          </a:p>
        </p:txBody>
      </p:sp>
    </p:spTree>
    <p:extLst>
      <p:ext uri="{BB962C8B-B14F-4D97-AF65-F5344CB8AC3E}">
        <p14:creationId xmlns:p14="http://schemas.microsoft.com/office/powerpoint/2010/main" val="1642015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0232D673-EAC2-4082-9481-3D89B482FDFC}" type="slidenum">
              <a:rPr lang="nl-BE" smtClean="0"/>
              <a:t>12</a:t>
            </a:fld>
            <a:endParaRPr lang="nl-BE"/>
          </a:p>
        </p:txBody>
      </p:sp>
    </p:spTree>
    <p:extLst>
      <p:ext uri="{BB962C8B-B14F-4D97-AF65-F5344CB8AC3E}">
        <p14:creationId xmlns:p14="http://schemas.microsoft.com/office/powerpoint/2010/main" val="1179812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13</a:t>
            </a:fld>
            <a:endParaRPr lang="nl-BE"/>
          </a:p>
        </p:txBody>
      </p:sp>
    </p:spTree>
    <p:extLst>
      <p:ext uri="{BB962C8B-B14F-4D97-AF65-F5344CB8AC3E}">
        <p14:creationId xmlns:p14="http://schemas.microsoft.com/office/powerpoint/2010/main" val="1673491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F613D50-1909-F942-9938-796AC918DC59}" type="slidenum">
              <a:rPr lang="nl-NL" smtClean="0"/>
              <a:t>14</a:t>
            </a:fld>
            <a:endParaRPr lang="nl-NL"/>
          </a:p>
        </p:txBody>
      </p:sp>
    </p:spTree>
    <p:extLst>
      <p:ext uri="{BB962C8B-B14F-4D97-AF65-F5344CB8AC3E}">
        <p14:creationId xmlns:p14="http://schemas.microsoft.com/office/powerpoint/2010/main" val="765247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sp>
        <p:nvSpPr>
          <p:cNvPr id="9" name="Rechthoek 8"/>
          <p:cNvSpPr/>
          <p:nvPr/>
        </p:nvSpPr>
        <p:spPr>
          <a:xfrm>
            <a:off x="0" y="3352801"/>
            <a:ext cx="12192000" cy="35051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itel 1"/>
          <p:cNvSpPr>
            <a:spLocks noGrp="1"/>
          </p:cNvSpPr>
          <p:nvPr>
            <p:ph type="title"/>
          </p:nvPr>
        </p:nvSpPr>
        <p:spPr>
          <a:xfrm>
            <a:off x="838200" y="3555206"/>
            <a:ext cx="10515600" cy="2852737"/>
          </a:xfrm>
        </p:spPr>
        <p:txBody>
          <a:bodyPr anchor="b">
            <a:normAutofit/>
          </a:bodyPr>
          <a:lstStyle>
            <a:lvl1pPr algn="ctr">
              <a:defRPr sz="9600" b="1">
                <a:solidFill>
                  <a:schemeClr val="bg1"/>
                </a:solidFill>
                <a:effectLst/>
                <a:latin typeface="Roboto"/>
              </a:defRPr>
            </a:lvl1pPr>
          </a:lstStyle>
          <a:p>
            <a:r>
              <a:rPr lang="nl-NL"/>
              <a:t>Klik om stijl te bewerken</a:t>
            </a:r>
            <a:endParaRPr lang="nl-BE" dirty="0"/>
          </a:p>
        </p:txBody>
      </p:sp>
      <p:pic>
        <p:nvPicPr>
          <p:cNvPr id="3" name="Afbeelding 2">
            <a:extLst>
              <a:ext uri="{FF2B5EF4-FFF2-40B4-BE49-F238E27FC236}">
                <a16:creationId xmlns:a16="http://schemas.microsoft.com/office/drawing/2014/main" id="{F023BD4F-E511-4324-8E92-3FB8094958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572" t="25356" r="7770" b="29625"/>
          <a:stretch/>
        </p:blipFill>
        <p:spPr>
          <a:xfrm>
            <a:off x="3435531" y="574766"/>
            <a:ext cx="5447213" cy="2024744"/>
          </a:xfrm>
          <a:prstGeom prst="rect">
            <a:avLst/>
          </a:prstGeom>
        </p:spPr>
      </p:pic>
      <p:sp>
        <p:nvSpPr>
          <p:cNvPr id="6" name="Rechthoek 5">
            <a:extLst>
              <a:ext uri="{FF2B5EF4-FFF2-40B4-BE49-F238E27FC236}">
                <a16:creationId xmlns:a16="http://schemas.microsoft.com/office/drawing/2014/main" id="{3FA866FA-27FE-4C3F-8372-3F70989A1365}"/>
              </a:ext>
            </a:extLst>
          </p:cNvPr>
          <p:cNvSpPr/>
          <p:nvPr userDrawn="1"/>
        </p:nvSpPr>
        <p:spPr>
          <a:xfrm>
            <a:off x="0" y="3352801"/>
            <a:ext cx="12192000" cy="35051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823280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dirty="0"/>
          </a:p>
        </p:txBody>
      </p:sp>
      <p:sp>
        <p:nvSpPr>
          <p:cNvPr id="3" name="Tijdelijke aanduiding voor verticale tekst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9" name="Afbeelding 8"/>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
        <p:nvSpPr>
          <p:cNvPr id="6" name="Rechthoek 5"/>
          <p:cNvSpPr/>
          <p:nvPr/>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Afbeelding 6">
            <a:extLst>
              <a:ext uri="{FF2B5EF4-FFF2-40B4-BE49-F238E27FC236}">
                <a16:creationId xmlns:a16="http://schemas.microsoft.com/office/drawing/2014/main" id="{A936F9E1-4A6B-4ED7-ADE1-1F518E911BAD}"/>
              </a:ext>
            </a:extLst>
          </p:cNvPr>
          <p:cNvPicPr>
            <a:picLocks noChangeAspect="1"/>
          </p:cNvPicPr>
          <p:nvPr userDrawn="1"/>
        </p:nvPicPr>
        <p:blipFill>
          <a:blip r:embed="rId2" cstate="screen">
            <a:biLevel thresh="50000"/>
            <a:extLst>
              <a:ext uri="{28A0092B-C50C-407E-A947-70E740481C1C}">
                <a14:useLocalDpi xmlns:a14="http://schemas.microsoft.com/office/drawing/2010/main"/>
              </a:ext>
            </a:extLst>
          </a:blip>
          <a:stretch>
            <a:fillRect/>
          </a:stretch>
        </p:blipFill>
        <p:spPr>
          <a:xfrm>
            <a:off x="38862" y="56389"/>
            <a:ext cx="240571" cy="628650"/>
          </a:xfrm>
          <a:prstGeom prst="rect">
            <a:avLst/>
          </a:prstGeom>
        </p:spPr>
      </p:pic>
      <p:sp>
        <p:nvSpPr>
          <p:cNvPr id="8" name="Rechthoek 7">
            <a:extLst>
              <a:ext uri="{FF2B5EF4-FFF2-40B4-BE49-F238E27FC236}">
                <a16:creationId xmlns:a16="http://schemas.microsoft.com/office/drawing/2014/main" id="{FD1B7546-D0CD-4624-BF78-7BD788BEEC9F}"/>
              </a:ext>
            </a:extLst>
          </p:cNvPr>
          <p:cNvSpPr/>
          <p:nvPr userDrawn="1"/>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310712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stijl te bewerken</a:t>
            </a:r>
            <a:endParaRPr lang="nl-BE" dirty="0"/>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4" name="Tijdelijke aanduiding voor datum 3"/>
          <p:cNvSpPr>
            <a:spLocks noGrp="1"/>
          </p:cNvSpPr>
          <p:nvPr>
            <p:ph type="dt" sz="half" idx="10"/>
          </p:nvPr>
        </p:nvSpPr>
        <p:spPr>
          <a:xfrm>
            <a:off x="838200" y="6356350"/>
            <a:ext cx="2743200" cy="365125"/>
          </a:xfrm>
          <a:prstGeom prst="rect">
            <a:avLst/>
          </a:prstGeom>
        </p:spPr>
        <p:txBody>
          <a:bodyPr/>
          <a:lstStyle/>
          <a:p>
            <a:fld id="{CF8EE6B5-655B-4EF8-8CE5-15BD82B5140E}" type="datetimeFigureOut">
              <a:rPr lang="nl-BE" smtClean="0"/>
              <a:t>23/11/2019</a:t>
            </a:fld>
            <a:endParaRPr lang="nl-BE"/>
          </a:p>
        </p:txBody>
      </p:sp>
      <p:sp>
        <p:nvSpPr>
          <p:cNvPr id="5" name="Tijdelijke aanduiding voor voettekst 4"/>
          <p:cNvSpPr>
            <a:spLocks noGrp="1"/>
          </p:cNvSpPr>
          <p:nvPr>
            <p:ph type="ftr" sz="quarter" idx="11"/>
          </p:nvPr>
        </p:nvSpPr>
        <p:spPr>
          <a:xfrm>
            <a:off x="4038600" y="6356350"/>
            <a:ext cx="4114800" cy="365125"/>
          </a:xfrm>
          <a:prstGeom prst="rect">
            <a:avLst/>
          </a:prstGeom>
        </p:spPr>
        <p:txBody>
          <a:bodyPr/>
          <a:lstStyle/>
          <a:p>
            <a:endParaRPr lang="nl-BE"/>
          </a:p>
        </p:txBody>
      </p:sp>
      <p:sp>
        <p:nvSpPr>
          <p:cNvPr id="6" name="Tijdelijke aanduiding voor dianummer 5"/>
          <p:cNvSpPr>
            <a:spLocks noGrp="1"/>
          </p:cNvSpPr>
          <p:nvPr>
            <p:ph type="sldNum" sz="quarter" idx="12"/>
          </p:nvPr>
        </p:nvSpPr>
        <p:spPr>
          <a:xfrm>
            <a:off x="8610600" y="6356350"/>
            <a:ext cx="2743200" cy="365125"/>
          </a:xfrm>
          <a:prstGeom prst="rect">
            <a:avLst/>
          </a:prstGeom>
        </p:spPr>
        <p:txBody>
          <a:bodyPr/>
          <a:lstStyle/>
          <a:p>
            <a:fld id="{A9D34927-37D0-4325-8DCE-402EB177F48E}" type="slidenum">
              <a:rPr lang="nl-BE" smtClean="0"/>
              <a:t>‹nr.›</a:t>
            </a:fld>
            <a:endParaRPr lang="nl-BE"/>
          </a:p>
        </p:txBody>
      </p:sp>
      <p:pic>
        <p:nvPicPr>
          <p:cNvPr id="9" name="Afbeelding 8"/>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
        <p:nvSpPr>
          <p:cNvPr id="10" name="Rechthoek 9"/>
          <p:cNvSpPr/>
          <p:nvPr/>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Afbeelding 10">
            <a:extLst>
              <a:ext uri="{FF2B5EF4-FFF2-40B4-BE49-F238E27FC236}">
                <a16:creationId xmlns:a16="http://schemas.microsoft.com/office/drawing/2014/main" id="{40C6F01B-B3F7-458F-8385-3FBA412C478F}"/>
              </a:ext>
            </a:extLst>
          </p:cNvPr>
          <p:cNvPicPr>
            <a:picLocks noChangeAspect="1"/>
          </p:cNvPicPr>
          <p:nvPr userDrawn="1"/>
        </p:nvPicPr>
        <p:blipFill>
          <a:blip r:embed="rId2" cstate="screen">
            <a:biLevel thresh="50000"/>
            <a:extLst>
              <a:ext uri="{28A0092B-C50C-407E-A947-70E740481C1C}">
                <a14:useLocalDpi xmlns:a14="http://schemas.microsoft.com/office/drawing/2010/main"/>
              </a:ext>
            </a:extLst>
          </a:blip>
          <a:stretch>
            <a:fillRect/>
          </a:stretch>
        </p:blipFill>
        <p:spPr>
          <a:xfrm>
            <a:off x="38862" y="56389"/>
            <a:ext cx="240571" cy="628650"/>
          </a:xfrm>
          <a:prstGeom prst="rect">
            <a:avLst/>
          </a:prstGeom>
        </p:spPr>
      </p:pic>
      <p:sp>
        <p:nvSpPr>
          <p:cNvPr id="12" name="Rechthoek 11">
            <a:extLst>
              <a:ext uri="{FF2B5EF4-FFF2-40B4-BE49-F238E27FC236}">
                <a16:creationId xmlns:a16="http://schemas.microsoft.com/office/drawing/2014/main" id="{34308AC0-44E2-4D5B-AAA6-BA724BA68E31}"/>
              </a:ext>
            </a:extLst>
          </p:cNvPr>
          <p:cNvSpPr/>
          <p:nvPr userDrawn="1"/>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038317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sp>
        <p:nvSpPr>
          <p:cNvPr id="9" name="Rechthoek 8"/>
          <p:cNvSpPr/>
          <p:nvPr userDrawn="1"/>
        </p:nvSpPr>
        <p:spPr>
          <a:xfrm>
            <a:off x="0" y="3352801"/>
            <a:ext cx="12192000" cy="35051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itel 1"/>
          <p:cNvSpPr>
            <a:spLocks noGrp="1"/>
          </p:cNvSpPr>
          <p:nvPr>
            <p:ph type="title"/>
          </p:nvPr>
        </p:nvSpPr>
        <p:spPr>
          <a:xfrm>
            <a:off x="838200" y="3555206"/>
            <a:ext cx="10515600" cy="2852737"/>
          </a:xfrm>
        </p:spPr>
        <p:txBody>
          <a:bodyPr anchor="b">
            <a:normAutofit/>
          </a:bodyPr>
          <a:lstStyle>
            <a:lvl1pPr algn="ctr">
              <a:defRPr sz="9600" b="1">
                <a:solidFill>
                  <a:schemeClr val="bg1"/>
                </a:solidFill>
                <a:effectLst/>
                <a:latin typeface="Roboto"/>
              </a:defRPr>
            </a:lvl1pPr>
          </a:lstStyle>
          <a:p>
            <a:r>
              <a:rPr lang="nl-NL" dirty="0"/>
              <a:t>Klik om de stijl te bewerken</a:t>
            </a:r>
            <a:endParaRPr lang="nl-BE" dirty="0"/>
          </a:p>
        </p:txBody>
      </p:sp>
      <p:pic>
        <p:nvPicPr>
          <p:cNvPr id="5" name="Afbeelding 4">
            <a:extLst>
              <a:ext uri="{FF2B5EF4-FFF2-40B4-BE49-F238E27FC236}">
                <a16:creationId xmlns:a16="http://schemas.microsoft.com/office/drawing/2014/main" id="{9C7F6E87-119D-489E-AD5D-6A29C1BFCFC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72" t="25356" r="7770" b="29625"/>
          <a:stretch/>
        </p:blipFill>
        <p:spPr>
          <a:xfrm>
            <a:off x="3435531" y="574766"/>
            <a:ext cx="5447213" cy="2024744"/>
          </a:xfrm>
          <a:prstGeom prst="rect">
            <a:avLst/>
          </a:prstGeom>
        </p:spPr>
      </p:pic>
    </p:spTree>
    <p:extLst>
      <p:ext uri="{BB962C8B-B14F-4D97-AF65-F5344CB8AC3E}">
        <p14:creationId xmlns:p14="http://schemas.microsoft.com/office/powerpoint/2010/main" val="1150154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ekop">
    <p:spTree>
      <p:nvGrpSpPr>
        <p:cNvPr id="1" name=""/>
        <p:cNvGrpSpPr/>
        <p:nvPr/>
      </p:nvGrpSpPr>
      <p:grpSpPr>
        <a:xfrm>
          <a:off x="0" y="0"/>
          <a:ext cx="0" cy="0"/>
          <a:chOff x="0" y="0"/>
          <a:chExt cx="0" cy="0"/>
        </a:xfrm>
      </p:grpSpPr>
      <p:sp>
        <p:nvSpPr>
          <p:cNvPr id="7" name="Rechthoek 6"/>
          <p:cNvSpPr/>
          <p:nvPr userDrawn="1"/>
        </p:nvSpPr>
        <p:spPr>
          <a:xfrm>
            <a:off x="0" y="1838961"/>
            <a:ext cx="12192000" cy="5019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tel 1"/>
          <p:cNvSpPr>
            <a:spLocks noGrp="1"/>
          </p:cNvSpPr>
          <p:nvPr>
            <p:ph type="title"/>
          </p:nvPr>
        </p:nvSpPr>
        <p:spPr>
          <a:xfrm>
            <a:off x="868680" y="2579846"/>
            <a:ext cx="10515600" cy="3597434"/>
          </a:xfrm>
        </p:spPr>
        <p:txBody>
          <a:bodyPr anchor="ctr">
            <a:normAutofit/>
          </a:bodyPr>
          <a:lstStyle>
            <a:lvl1pPr algn="ctr">
              <a:defRPr sz="9600" b="1">
                <a:solidFill>
                  <a:schemeClr val="bg1"/>
                </a:solidFill>
                <a:effectLst/>
                <a:latin typeface="Roboto"/>
              </a:defRPr>
            </a:lvl1pPr>
          </a:lstStyle>
          <a:p>
            <a:r>
              <a:rPr lang="nl-NL" dirty="0"/>
              <a:t>Klik om de stijl te bewerken</a:t>
            </a:r>
            <a:endParaRPr lang="nl-BE" dirty="0"/>
          </a:p>
        </p:txBody>
      </p:sp>
      <p:pic>
        <p:nvPicPr>
          <p:cNvPr id="5" name="Afbeelding 4">
            <a:extLst>
              <a:ext uri="{FF2B5EF4-FFF2-40B4-BE49-F238E27FC236}">
                <a16:creationId xmlns:a16="http://schemas.microsoft.com/office/drawing/2014/main" id="{1BA7F117-96A8-4113-B6B6-2BCCCA8D111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72" t="25356" r="7770" b="29625"/>
          <a:stretch/>
        </p:blipFill>
        <p:spPr>
          <a:xfrm>
            <a:off x="3448594" y="-1"/>
            <a:ext cx="4911636" cy="1825669"/>
          </a:xfrm>
          <a:prstGeom prst="rect">
            <a:avLst/>
          </a:prstGeom>
        </p:spPr>
      </p:pic>
    </p:spTree>
    <p:extLst>
      <p:ext uri="{BB962C8B-B14F-4D97-AF65-F5344CB8AC3E}">
        <p14:creationId xmlns:p14="http://schemas.microsoft.com/office/powerpoint/2010/main" val="3849176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7" name="Rechthoek 6"/>
          <p:cNvSpPr/>
          <p:nvPr/>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p:cNvSpPr>
            <a:spLocks noGrp="1"/>
          </p:cNvSpPr>
          <p:nvPr>
            <p:ph type="title"/>
          </p:nvPr>
        </p:nvSpPr>
        <p:spPr/>
        <p:txBody>
          <a:bodyPr/>
          <a:lstStyle/>
          <a:p>
            <a:r>
              <a:rPr lang="nl-NL" dirty="0"/>
              <a:t>Klik om stijl te bewerken</a:t>
            </a:r>
            <a:endParaRPr lang="nl-BE" dirty="0"/>
          </a:p>
        </p:txBody>
      </p:sp>
      <p:sp>
        <p:nvSpPr>
          <p:cNvPr id="3" name="Tijdelijke aanduiding voor inhoud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5" name="Rechthoek 4">
            <a:extLst>
              <a:ext uri="{FF2B5EF4-FFF2-40B4-BE49-F238E27FC236}">
                <a16:creationId xmlns:a16="http://schemas.microsoft.com/office/drawing/2014/main" id="{1E511955-029F-4D05-90C5-100BB7B803CB}"/>
              </a:ext>
            </a:extLst>
          </p:cNvPr>
          <p:cNvSpPr/>
          <p:nvPr userDrawn="1"/>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173951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ekop">
    <p:spTree>
      <p:nvGrpSpPr>
        <p:cNvPr id="1" name=""/>
        <p:cNvGrpSpPr/>
        <p:nvPr/>
      </p:nvGrpSpPr>
      <p:grpSpPr>
        <a:xfrm>
          <a:off x="0" y="0"/>
          <a:ext cx="0" cy="0"/>
          <a:chOff x="0" y="0"/>
          <a:chExt cx="0" cy="0"/>
        </a:xfrm>
      </p:grpSpPr>
      <p:sp>
        <p:nvSpPr>
          <p:cNvPr id="7" name="Rechthoek 6"/>
          <p:cNvSpPr/>
          <p:nvPr/>
        </p:nvSpPr>
        <p:spPr>
          <a:xfrm>
            <a:off x="0" y="1838961"/>
            <a:ext cx="12192000" cy="5019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tel 1"/>
          <p:cNvSpPr>
            <a:spLocks noGrp="1"/>
          </p:cNvSpPr>
          <p:nvPr>
            <p:ph type="title"/>
          </p:nvPr>
        </p:nvSpPr>
        <p:spPr>
          <a:xfrm>
            <a:off x="868680" y="2579846"/>
            <a:ext cx="10515600" cy="3597434"/>
          </a:xfrm>
        </p:spPr>
        <p:txBody>
          <a:bodyPr anchor="ctr">
            <a:normAutofit/>
          </a:bodyPr>
          <a:lstStyle>
            <a:lvl1pPr algn="ctr">
              <a:defRPr sz="9600" b="1">
                <a:solidFill>
                  <a:schemeClr val="bg1"/>
                </a:solidFill>
                <a:effectLst/>
                <a:latin typeface="Roboto"/>
              </a:defRPr>
            </a:lvl1pPr>
          </a:lstStyle>
          <a:p>
            <a:r>
              <a:rPr lang="nl-NL"/>
              <a:t>Klik om stijl te bewerken</a:t>
            </a:r>
            <a:endParaRPr lang="nl-BE" dirty="0"/>
          </a:p>
        </p:txBody>
      </p:sp>
      <p:pic>
        <p:nvPicPr>
          <p:cNvPr id="3" name="Afbeelding 2">
            <a:extLst>
              <a:ext uri="{FF2B5EF4-FFF2-40B4-BE49-F238E27FC236}">
                <a16:creationId xmlns:a16="http://schemas.microsoft.com/office/drawing/2014/main" id="{1F182527-7E9D-424A-89A0-610DAFAA295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248" t="27048" r="10619" b="35238"/>
          <a:stretch/>
        </p:blipFill>
        <p:spPr>
          <a:xfrm>
            <a:off x="3592286" y="91440"/>
            <a:ext cx="4741818" cy="1618758"/>
          </a:xfrm>
          <a:prstGeom prst="rect">
            <a:avLst/>
          </a:prstGeom>
        </p:spPr>
      </p:pic>
      <p:sp>
        <p:nvSpPr>
          <p:cNvPr id="5" name="Rechthoek 4">
            <a:extLst>
              <a:ext uri="{FF2B5EF4-FFF2-40B4-BE49-F238E27FC236}">
                <a16:creationId xmlns:a16="http://schemas.microsoft.com/office/drawing/2014/main" id="{78A5F722-834C-4401-A2A7-66A21757667B}"/>
              </a:ext>
            </a:extLst>
          </p:cNvPr>
          <p:cNvSpPr/>
          <p:nvPr userDrawn="1"/>
        </p:nvSpPr>
        <p:spPr>
          <a:xfrm>
            <a:off x="0" y="1838961"/>
            <a:ext cx="12192000" cy="5019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898685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dirty="0"/>
          </a:p>
        </p:txBody>
      </p:sp>
      <p:sp>
        <p:nvSpPr>
          <p:cNvPr id="3" name="Tijdelijke aanduiding voor inhoud 2"/>
          <p:cNvSpPr>
            <a:spLocks noGrp="1"/>
          </p:cNvSpPr>
          <p:nvPr>
            <p:ph sz="half" idx="1"/>
          </p:nvPr>
        </p:nvSpPr>
        <p:spPr>
          <a:xfrm>
            <a:off x="838200" y="1825624"/>
            <a:ext cx="5181600" cy="463613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4" name="Tijdelijke aanduiding voor inhoud 3"/>
          <p:cNvSpPr>
            <a:spLocks noGrp="1"/>
          </p:cNvSpPr>
          <p:nvPr>
            <p:ph sz="half" idx="2"/>
          </p:nvPr>
        </p:nvSpPr>
        <p:spPr>
          <a:xfrm>
            <a:off x="6172200" y="1825625"/>
            <a:ext cx="5181600" cy="463613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9" name="Rechthoek 8"/>
          <p:cNvSpPr/>
          <p:nvPr/>
        </p:nvSpPr>
        <p:spPr>
          <a:xfrm rot="5400000">
            <a:off x="3776243" y="4126276"/>
            <a:ext cx="463613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Rechthoek 5">
            <a:extLst>
              <a:ext uri="{FF2B5EF4-FFF2-40B4-BE49-F238E27FC236}">
                <a16:creationId xmlns:a16="http://schemas.microsoft.com/office/drawing/2014/main" id="{C67EDAD0-6D0D-43BB-BCBB-CB0A0419BF0A}"/>
              </a:ext>
            </a:extLst>
          </p:cNvPr>
          <p:cNvSpPr/>
          <p:nvPr userDrawn="1"/>
        </p:nvSpPr>
        <p:spPr>
          <a:xfrm rot="5400000">
            <a:off x="3776243" y="4126276"/>
            <a:ext cx="463613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539818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stijl te bewerken</a:t>
            </a:r>
            <a:endParaRPr lang="nl-BE" dirty="0"/>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839788" y="2505074"/>
            <a:ext cx="5157787" cy="382877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172200" y="2505075"/>
            <a:ext cx="5183188" cy="382877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1" name="Rechthoek 10"/>
          <p:cNvSpPr/>
          <p:nvPr/>
        </p:nvSpPr>
        <p:spPr>
          <a:xfrm rot="5400000">
            <a:off x="3776243" y="3992926"/>
            <a:ext cx="463613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7">
            <a:extLst>
              <a:ext uri="{FF2B5EF4-FFF2-40B4-BE49-F238E27FC236}">
                <a16:creationId xmlns:a16="http://schemas.microsoft.com/office/drawing/2014/main" id="{204321AA-DCFD-4EFB-874B-A73EA9210E2D}"/>
              </a:ext>
            </a:extLst>
          </p:cNvPr>
          <p:cNvSpPr/>
          <p:nvPr userDrawn="1"/>
        </p:nvSpPr>
        <p:spPr>
          <a:xfrm rot="5400000">
            <a:off x="3776243" y="3992926"/>
            <a:ext cx="463613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085406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dirty="0"/>
          </a:p>
        </p:txBody>
      </p:sp>
      <p:pic>
        <p:nvPicPr>
          <p:cNvPr id="8" name="Afbeelding 7"/>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
        <p:nvSpPr>
          <p:cNvPr id="5" name="Rechthoek 4"/>
          <p:cNvSpPr/>
          <p:nvPr/>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a:extLst>
              <a:ext uri="{FF2B5EF4-FFF2-40B4-BE49-F238E27FC236}">
                <a16:creationId xmlns:a16="http://schemas.microsoft.com/office/drawing/2014/main" id="{46457778-FDB5-466B-9727-9FF69421C2E9}"/>
              </a:ext>
            </a:extLst>
          </p:cNvPr>
          <p:cNvPicPr>
            <a:picLocks noChangeAspect="1"/>
          </p:cNvPicPr>
          <p:nvPr userDrawn="1"/>
        </p:nvPicPr>
        <p:blipFill>
          <a:blip r:embed="rId2" cstate="screen">
            <a:biLevel thresh="50000"/>
            <a:extLst>
              <a:ext uri="{28A0092B-C50C-407E-A947-70E740481C1C}">
                <a14:useLocalDpi xmlns:a14="http://schemas.microsoft.com/office/drawing/2010/main"/>
              </a:ext>
            </a:extLst>
          </a:blip>
          <a:stretch>
            <a:fillRect/>
          </a:stretch>
        </p:blipFill>
        <p:spPr>
          <a:xfrm>
            <a:off x="38862" y="56389"/>
            <a:ext cx="240571" cy="628650"/>
          </a:xfrm>
          <a:prstGeom prst="rect">
            <a:avLst/>
          </a:prstGeom>
        </p:spPr>
      </p:pic>
      <p:sp>
        <p:nvSpPr>
          <p:cNvPr id="7" name="Rechthoek 6">
            <a:extLst>
              <a:ext uri="{FF2B5EF4-FFF2-40B4-BE49-F238E27FC236}">
                <a16:creationId xmlns:a16="http://schemas.microsoft.com/office/drawing/2014/main" id="{E09A365A-9A63-489B-BBD8-3264B0F9EF02}"/>
              </a:ext>
            </a:extLst>
          </p:cNvPr>
          <p:cNvSpPr/>
          <p:nvPr userDrawn="1"/>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776437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838200" y="6356350"/>
            <a:ext cx="2743200" cy="365125"/>
          </a:xfrm>
          <a:prstGeom prst="rect">
            <a:avLst/>
          </a:prstGeom>
        </p:spPr>
        <p:txBody>
          <a:bodyPr/>
          <a:lstStyle>
            <a:lvl1pPr>
              <a:defRPr>
                <a:latin typeface="Roboto"/>
              </a:defRPr>
            </a:lvl1pPr>
          </a:lstStyle>
          <a:p>
            <a:fld id="{CF8EE6B5-655B-4EF8-8CE5-15BD82B5140E}" type="datetimeFigureOut">
              <a:rPr lang="nl-BE" smtClean="0"/>
              <a:t>23/11/2019</a:t>
            </a:fld>
            <a:endParaRPr lang="nl-BE"/>
          </a:p>
        </p:txBody>
      </p:sp>
      <p:sp>
        <p:nvSpPr>
          <p:cNvPr id="3" name="Tijdelijke aanduiding voor voettekst 2"/>
          <p:cNvSpPr>
            <a:spLocks noGrp="1"/>
          </p:cNvSpPr>
          <p:nvPr>
            <p:ph type="ftr" sz="quarter" idx="11"/>
          </p:nvPr>
        </p:nvSpPr>
        <p:spPr>
          <a:xfrm>
            <a:off x="4038600" y="6356350"/>
            <a:ext cx="4114800" cy="365125"/>
          </a:xfrm>
          <a:prstGeom prst="rect">
            <a:avLst/>
          </a:prstGeom>
        </p:spPr>
        <p:txBody>
          <a:bodyPr/>
          <a:lstStyle>
            <a:lvl1pPr>
              <a:defRPr>
                <a:latin typeface="Roboto"/>
              </a:defRPr>
            </a:lvl1pPr>
          </a:lstStyle>
          <a:p>
            <a:endParaRPr lang="nl-BE"/>
          </a:p>
        </p:txBody>
      </p:sp>
      <p:sp>
        <p:nvSpPr>
          <p:cNvPr id="4" name="Tijdelijke aanduiding voor dianummer 3"/>
          <p:cNvSpPr>
            <a:spLocks noGrp="1"/>
          </p:cNvSpPr>
          <p:nvPr>
            <p:ph type="sldNum" sz="quarter" idx="12"/>
          </p:nvPr>
        </p:nvSpPr>
        <p:spPr>
          <a:xfrm>
            <a:off x="8610600" y="6356350"/>
            <a:ext cx="2743200" cy="365125"/>
          </a:xfrm>
          <a:prstGeom prst="rect">
            <a:avLst/>
          </a:prstGeom>
        </p:spPr>
        <p:txBody>
          <a:bodyPr/>
          <a:lstStyle>
            <a:lvl1pPr>
              <a:defRPr>
                <a:latin typeface="Roboto"/>
              </a:defRPr>
            </a:lvl1pPr>
          </a:lstStyle>
          <a:p>
            <a:fld id="{A9D34927-37D0-4325-8DCE-402EB177F48E}" type="slidenum">
              <a:rPr lang="nl-BE" smtClean="0"/>
              <a:t>‹nr.›</a:t>
            </a:fld>
            <a:endParaRPr lang="nl-BE"/>
          </a:p>
        </p:txBody>
      </p:sp>
      <p:pic>
        <p:nvPicPr>
          <p:cNvPr id="7" name="Afbeelding 6"/>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
        <p:nvSpPr>
          <p:cNvPr id="8" name="Rechthoek 7"/>
          <p:cNvSpPr/>
          <p:nvPr/>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Afbeelding 8">
            <a:extLst>
              <a:ext uri="{FF2B5EF4-FFF2-40B4-BE49-F238E27FC236}">
                <a16:creationId xmlns:a16="http://schemas.microsoft.com/office/drawing/2014/main" id="{88FC5DFA-4342-41E9-B29E-1F79DF3976DD}"/>
              </a:ext>
            </a:extLst>
          </p:cNvPr>
          <p:cNvPicPr>
            <a:picLocks noChangeAspect="1"/>
          </p:cNvPicPr>
          <p:nvPr userDrawn="1"/>
        </p:nvPicPr>
        <p:blipFill>
          <a:blip r:embed="rId2" cstate="screen">
            <a:biLevel thresh="50000"/>
            <a:extLst>
              <a:ext uri="{28A0092B-C50C-407E-A947-70E740481C1C}">
                <a14:useLocalDpi xmlns:a14="http://schemas.microsoft.com/office/drawing/2010/main"/>
              </a:ext>
            </a:extLst>
          </a:blip>
          <a:stretch>
            <a:fillRect/>
          </a:stretch>
        </p:blipFill>
        <p:spPr>
          <a:xfrm>
            <a:off x="38862" y="56389"/>
            <a:ext cx="240571" cy="628650"/>
          </a:xfrm>
          <a:prstGeom prst="rect">
            <a:avLst/>
          </a:prstGeom>
        </p:spPr>
      </p:pic>
      <p:sp>
        <p:nvSpPr>
          <p:cNvPr id="10" name="Rechthoek 9">
            <a:extLst>
              <a:ext uri="{FF2B5EF4-FFF2-40B4-BE49-F238E27FC236}">
                <a16:creationId xmlns:a16="http://schemas.microsoft.com/office/drawing/2014/main" id="{DB734E78-22FD-4DE2-B6FB-6237100C081A}"/>
              </a:ext>
            </a:extLst>
          </p:cNvPr>
          <p:cNvSpPr/>
          <p:nvPr userDrawn="1"/>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094799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dirty="0"/>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pic>
        <p:nvPicPr>
          <p:cNvPr id="10" name="Afbeelding 9"/>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
        <p:nvSpPr>
          <p:cNvPr id="7" name="Rechthoek 6"/>
          <p:cNvSpPr/>
          <p:nvPr/>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fbeelding 7">
            <a:extLst>
              <a:ext uri="{FF2B5EF4-FFF2-40B4-BE49-F238E27FC236}">
                <a16:creationId xmlns:a16="http://schemas.microsoft.com/office/drawing/2014/main" id="{4FB40EE2-7121-4CB4-AD37-77B2EEB28D94}"/>
              </a:ext>
            </a:extLst>
          </p:cNvPr>
          <p:cNvPicPr>
            <a:picLocks noChangeAspect="1"/>
          </p:cNvPicPr>
          <p:nvPr userDrawn="1"/>
        </p:nvPicPr>
        <p:blipFill>
          <a:blip r:embed="rId2" cstate="screen">
            <a:biLevel thresh="50000"/>
            <a:extLst>
              <a:ext uri="{28A0092B-C50C-407E-A947-70E740481C1C}">
                <a14:useLocalDpi xmlns:a14="http://schemas.microsoft.com/office/drawing/2010/main"/>
              </a:ext>
            </a:extLst>
          </a:blip>
          <a:stretch>
            <a:fillRect/>
          </a:stretch>
        </p:blipFill>
        <p:spPr>
          <a:xfrm>
            <a:off x="38862" y="56389"/>
            <a:ext cx="240571" cy="628650"/>
          </a:xfrm>
          <a:prstGeom prst="rect">
            <a:avLst/>
          </a:prstGeom>
        </p:spPr>
      </p:pic>
      <p:sp>
        <p:nvSpPr>
          <p:cNvPr id="9" name="Rechthoek 8">
            <a:extLst>
              <a:ext uri="{FF2B5EF4-FFF2-40B4-BE49-F238E27FC236}">
                <a16:creationId xmlns:a16="http://schemas.microsoft.com/office/drawing/2014/main" id="{F3AEAFA9-0EFE-433F-8E54-8D559677F7F0}"/>
              </a:ext>
            </a:extLst>
          </p:cNvPr>
          <p:cNvSpPr/>
          <p:nvPr userDrawn="1"/>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560167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dirty="0"/>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dirty="0"/>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pic>
        <p:nvPicPr>
          <p:cNvPr id="10" name="Afbeelding 9"/>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
        <p:nvSpPr>
          <p:cNvPr id="7" name="Rechthoek 6"/>
          <p:cNvSpPr/>
          <p:nvPr/>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fbeelding 7">
            <a:extLst>
              <a:ext uri="{FF2B5EF4-FFF2-40B4-BE49-F238E27FC236}">
                <a16:creationId xmlns:a16="http://schemas.microsoft.com/office/drawing/2014/main" id="{F916E6D8-BC46-44CC-95B7-CD40817F96F7}"/>
              </a:ext>
            </a:extLst>
          </p:cNvPr>
          <p:cNvPicPr>
            <a:picLocks noChangeAspect="1"/>
          </p:cNvPicPr>
          <p:nvPr userDrawn="1"/>
        </p:nvPicPr>
        <p:blipFill>
          <a:blip r:embed="rId2" cstate="screen">
            <a:biLevel thresh="50000"/>
            <a:extLst>
              <a:ext uri="{28A0092B-C50C-407E-A947-70E740481C1C}">
                <a14:useLocalDpi xmlns:a14="http://schemas.microsoft.com/office/drawing/2010/main"/>
              </a:ext>
            </a:extLst>
          </a:blip>
          <a:stretch>
            <a:fillRect/>
          </a:stretch>
        </p:blipFill>
        <p:spPr>
          <a:xfrm>
            <a:off x="38862" y="56389"/>
            <a:ext cx="240571" cy="628650"/>
          </a:xfrm>
          <a:prstGeom prst="rect">
            <a:avLst/>
          </a:prstGeom>
        </p:spPr>
      </p:pic>
      <p:sp>
        <p:nvSpPr>
          <p:cNvPr id="9" name="Rechthoek 8">
            <a:extLst>
              <a:ext uri="{FF2B5EF4-FFF2-40B4-BE49-F238E27FC236}">
                <a16:creationId xmlns:a16="http://schemas.microsoft.com/office/drawing/2014/main" id="{5752A5CE-439F-45D1-9F52-ABE97AA72A75}"/>
              </a:ext>
            </a:extLst>
          </p:cNvPr>
          <p:cNvSpPr/>
          <p:nvPr userDrawn="1"/>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030413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33992376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49" r:id="rId12"/>
    <p:sldLayoutId id="2147483651" r:id="rId13"/>
  </p:sldLayoutIdLst>
  <p:txStyles>
    <p:titleStyle>
      <a:lvl1pPr algn="l" defTabSz="914400" rtl="0" eaLnBrk="1" latinLnBrk="0" hangingPunct="1">
        <a:lnSpc>
          <a:spcPct val="90000"/>
        </a:lnSpc>
        <a:spcBef>
          <a:spcPct val="0"/>
        </a:spcBef>
        <a:buNone/>
        <a:defRPr sz="4400" b="1" kern="1200">
          <a:solidFill>
            <a:schemeClr val="tx1">
              <a:lumMod val="75000"/>
              <a:lumOff val="25000"/>
            </a:schemeClr>
          </a:solidFill>
          <a:effectLst/>
          <a:latin typeface="Roboto"/>
          <a:ea typeface="+mj-ea"/>
          <a:cs typeface="+mj-cs"/>
        </a:defRPr>
      </a:lvl1pPr>
    </p:titleStyle>
    <p:bodyStyle>
      <a:lvl1pPr marL="228600" indent="-228600" algn="l" defTabSz="914400" rtl="0" eaLnBrk="1" latinLnBrk="0" hangingPunct="1">
        <a:lnSpc>
          <a:spcPct val="90000"/>
        </a:lnSpc>
        <a:spcBef>
          <a:spcPts val="1000"/>
        </a:spcBef>
        <a:buClr>
          <a:schemeClr val="bg1">
            <a:lumMod val="75000"/>
          </a:schemeClr>
        </a:buClr>
        <a:buFont typeface="Arial" panose="020B0604020202020204" pitchFamily="34" charset="0"/>
        <a:buChar char="•"/>
        <a:defRPr sz="2800" kern="1200">
          <a:solidFill>
            <a:schemeClr val="tx1">
              <a:lumMod val="75000"/>
              <a:lumOff val="25000"/>
            </a:schemeClr>
          </a:solidFill>
          <a:latin typeface="Roboto"/>
          <a:ea typeface="+mn-ea"/>
          <a:cs typeface="+mn-cs"/>
        </a:defRPr>
      </a:lvl1pPr>
      <a:lvl2pPr marL="6858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2400" kern="1200">
          <a:solidFill>
            <a:schemeClr val="tx1">
              <a:lumMod val="75000"/>
              <a:lumOff val="25000"/>
            </a:schemeClr>
          </a:solidFill>
          <a:latin typeface="Roboto"/>
          <a:ea typeface="+mn-ea"/>
          <a:cs typeface="+mn-cs"/>
        </a:defRPr>
      </a:lvl2pPr>
      <a:lvl3pPr marL="11430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2000" kern="1200">
          <a:solidFill>
            <a:schemeClr val="tx1">
              <a:lumMod val="75000"/>
              <a:lumOff val="25000"/>
            </a:schemeClr>
          </a:solidFill>
          <a:latin typeface="Roboto"/>
          <a:ea typeface="+mn-ea"/>
          <a:cs typeface="+mn-cs"/>
        </a:defRPr>
      </a:lvl3pPr>
      <a:lvl4pPr marL="16002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1800" kern="1200">
          <a:solidFill>
            <a:schemeClr val="tx1">
              <a:lumMod val="75000"/>
              <a:lumOff val="25000"/>
            </a:schemeClr>
          </a:solidFill>
          <a:latin typeface="Roboto"/>
          <a:ea typeface="+mn-ea"/>
          <a:cs typeface="+mn-cs"/>
        </a:defRPr>
      </a:lvl4pPr>
      <a:lvl5pPr marL="20574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1800" kern="1200">
          <a:solidFill>
            <a:schemeClr val="tx1">
              <a:lumMod val="75000"/>
              <a:lumOff val="25000"/>
            </a:schemeClr>
          </a:solidFill>
          <a:latin typeface="Roboto"/>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1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tiff"/><Relationship Id="rId5" Type="http://schemas.openxmlformats.org/officeDocument/2006/relationships/hyperlink" Target="http://www.kenniscentrumpotential.be/" TargetMode="External"/><Relationship Id="rId4" Type="http://schemas.openxmlformats.org/officeDocument/2006/relationships/image" Target="../media/image22.tiff"/></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http://www.arteveldehogeschool.be/universeelontwerp" TargetMode="External"/><Relationship Id="rId4" Type="http://schemas.openxmlformats.org/officeDocument/2006/relationships/image" Target="../media/image28.tiff"/></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3.tiff"/><Relationship Id="rId4" Type="http://schemas.openxmlformats.org/officeDocument/2006/relationships/image" Target="../media/image22.tiff"/></Relationships>
</file>

<file path=ppt/slides/_rels/slide19.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3.tiff"/><Relationship Id="rId4" Type="http://schemas.openxmlformats.org/officeDocument/2006/relationships/image" Target="../media/image22.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23.tiff"/></Relationships>
</file>

<file path=ppt/slides/_rels/slide21.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8.tiff"/><Relationship Id="rId4" Type="http://schemas.openxmlformats.org/officeDocument/2006/relationships/image" Target="../media/image37.tiff"/></Relationships>
</file>

<file path=ppt/slides/_rels/slide22.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1.tiff"/><Relationship Id="rId4" Type="http://schemas.openxmlformats.org/officeDocument/2006/relationships/image" Target="../media/image40.tiff"/></Relationships>
</file>

<file path=ppt/slides/_rels/slide2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99224" y="3216198"/>
            <a:ext cx="12967010" cy="2146301"/>
          </a:xfrm>
        </p:spPr>
        <p:txBody>
          <a:bodyPr>
            <a:normAutofit/>
          </a:bodyPr>
          <a:lstStyle/>
          <a:p>
            <a:br>
              <a:rPr lang="nl-NL" sz="4400" dirty="0"/>
            </a:br>
            <a:r>
              <a:rPr lang="nl-NL" sz="4400" dirty="0"/>
              <a:t>Op zoek naar kennis en andere hulpbronnen</a:t>
            </a:r>
          </a:p>
        </p:txBody>
      </p:sp>
    </p:spTree>
    <p:extLst>
      <p:ext uri="{BB962C8B-B14F-4D97-AF65-F5344CB8AC3E}">
        <p14:creationId xmlns:p14="http://schemas.microsoft.com/office/powerpoint/2010/main" val="792027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99188" y="1904281"/>
            <a:ext cx="3374810" cy="4272681"/>
          </a:xfrm>
          <a:prstGeom prst="rect">
            <a:avLst/>
          </a:prstGeom>
        </p:spPr>
      </p:pic>
      <p:sp>
        <p:nvSpPr>
          <p:cNvPr id="2" name="Titel 1"/>
          <p:cNvSpPr>
            <a:spLocks noGrp="1"/>
          </p:cNvSpPr>
          <p:nvPr>
            <p:ph type="title"/>
          </p:nvPr>
        </p:nvSpPr>
        <p:spPr>
          <a:xfrm>
            <a:off x="169127" y="298217"/>
            <a:ext cx="11866756" cy="1325563"/>
          </a:xfrm>
          <a:solidFill>
            <a:schemeClr val="bg1"/>
          </a:solidFill>
        </p:spPr>
        <p:txBody>
          <a:bodyPr>
            <a:normAutofit/>
          </a:bodyPr>
          <a:lstStyle/>
          <a:p>
            <a:r>
              <a:rPr lang="nl-NL" dirty="0"/>
              <a:t>2. </a:t>
            </a:r>
            <a:r>
              <a:rPr lang="nl-BE" dirty="0"/>
              <a:t>Hulpbronnen voor inclusie: een overzicht</a:t>
            </a:r>
            <a:endParaRPr lang="nl-NL" dirty="0"/>
          </a:p>
        </p:txBody>
      </p:sp>
      <p:sp>
        <p:nvSpPr>
          <p:cNvPr id="3" name="Tijdelijke aanduiding voor inhoud 2"/>
          <p:cNvSpPr>
            <a:spLocks noGrp="1"/>
          </p:cNvSpPr>
          <p:nvPr>
            <p:ph idx="1"/>
          </p:nvPr>
        </p:nvSpPr>
        <p:spPr>
          <a:xfrm>
            <a:off x="4372536" y="1904281"/>
            <a:ext cx="7020276" cy="4272682"/>
          </a:xfrm>
        </p:spPr>
        <p:txBody>
          <a:bodyPr>
            <a:normAutofit fontScale="77500" lnSpcReduction="20000"/>
          </a:bodyPr>
          <a:lstStyle/>
          <a:p>
            <a:r>
              <a:rPr lang="nl-BE" sz="2400" dirty="0">
                <a:latin typeface="+mj-lt"/>
              </a:rPr>
              <a:t>Je kan bewust momenten inbouwen om stil te staan bij je </a:t>
            </a:r>
            <a:r>
              <a:rPr lang="nl-BE" sz="2400" b="1" dirty="0">
                <a:latin typeface="+mj-lt"/>
              </a:rPr>
              <a:t>eigen kijk</a:t>
            </a:r>
            <a:r>
              <a:rPr lang="nl-BE" sz="2400" dirty="0">
                <a:latin typeface="+mj-lt"/>
              </a:rPr>
              <a:t>, bij wat je al gedaan hebt, wat je nog wil doen en wie of wat je daarbij kan helpen.</a:t>
            </a:r>
          </a:p>
          <a:p>
            <a:endParaRPr lang="nl-BE" sz="2400" dirty="0">
              <a:latin typeface="+mj-lt"/>
            </a:endParaRPr>
          </a:p>
          <a:p>
            <a:r>
              <a:rPr lang="nl-NL" sz="2400" dirty="0">
                <a:latin typeface="+mj-lt"/>
              </a:rPr>
              <a:t>Je kan een </a:t>
            </a:r>
            <a:r>
              <a:rPr lang="nl-NL" sz="2400" b="1" dirty="0">
                <a:latin typeface="+mj-lt"/>
              </a:rPr>
              <a:t>collega</a:t>
            </a:r>
            <a:r>
              <a:rPr lang="nl-NL" sz="2400" dirty="0">
                <a:latin typeface="+mj-lt"/>
              </a:rPr>
              <a:t> aanspreken om mee te denken over een volgende stap die je kan zetten in de richting van je doel.</a:t>
            </a:r>
          </a:p>
          <a:p>
            <a:endParaRPr lang="nl-NL" sz="2400" dirty="0">
              <a:latin typeface="+mj-lt"/>
            </a:endParaRPr>
          </a:p>
          <a:p>
            <a:r>
              <a:rPr lang="nl-NL" sz="2400" dirty="0">
                <a:latin typeface="+mj-lt"/>
              </a:rPr>
              <a:t>In je sociaal netwerk kan je ook</a:t>
            </a:r>
            <a:r>
              <a:rPr lang="nl-NL" sz="2400" b="1" dirty="0">
                <a:latin typeface="+mj-lt"/>
              </a:rPr>
              <a:t> anderen</a:t>
            </a:r>
            <a:r>
              <a:rPr lang="nl-NL" sz="2400" dirty="0">
                <a:latin typeface="+mj-lt"/>
              </a:rPr>
              <a:t> aanspreken: andere collega’s, een  pedagogisch begeleider, het CLB, </a:t>
            </a:r>
            <a:r>
              <a:rPr lang="nl-NL" sz="2400" dirty="0"/>
              <a:t>de coach, leerlingen, ouders</a:t>
            </a:r>
            <a:r>
              <a:rPr lang="mr-IN" sz="2400" dirty="0">
                <a:latin typeface="+mj-lt"/>
              </a:rPr>
              <a:t>…</a:t>
            </a:r>
            <a:endParaRPr lang="nl-BE" sz="2400" dirty="0">
              <a:latin typeface="+mj-lt"/>
            </a:endParaRPr>
          </a:p>
          <a:p>
            <a:endParaRPr lang="nl-BE" sz="2400" dirty="0">
              <a:latin typeface="+mj-lt"/>
            </a:endParaRPr>
          </a:p>
          <a:p>
            <a:r>
              <a:rPr lang="nl-BE" sz="2400" dirty="0"/>
              <a:t>Je kan specifieke </a:t>
            </a:r>
            <a:r>
              <a:rPr lang="nl-BE" sz="2400" b="1" dirty="0"/>
              <a:t>kennis of informatie </a:t>
            </a:r>
            <a:r>
              <a:rPr lang="nl-BE" sz="2400" dirty="0"/>
              <a:t>opzoeken of raadplegen in functie van je doel.</a:t>
            </a:r>
            <a:endParaRPr lang="nl-NL" sz="2400" dirty="0"/>
          </a:p>
          <a:p>
            <a:pPr marL="0" indent="0">
              <a:buNone/>
            </a:pPr>
            <a:endParaRPr lang="nl-BE" sz="2400" dirty="0">
              <a:latin typeface="+mj-lt"/>
            </a:endParaRPr>
          </a:p>
          <a:p>
            <a:pPr marL="0" indent="0">
              <a:buNone/>
            </a:pPr>
            <a:r>
              <a:rPr lang="nl-BE" sz="2400" dirty="0">
                <a:latin typeface="+mj-lt"/>
              </a:rPr>
              <a:t>…</a:t>
            </a:r>
          </a:p>
        </p:txBody>
      </p:sp>
    </p:spTree>
    <p:extLst>
      <p:ext uri="{BB962C8B-B14F-4D97-AF65-F5344CB8AC3E}">
        <p14:creationId xmlns:p14="http://schemas.microsoft.com/office/powerpoint/2010/main" val="2214436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9391" y="231310"/>
            <a:ext cx="12052609" cy="1325563"/>
          </a:xfrm>
          <a:solidFill>
            <a:schemeClr val="bg1"/>
          </a:solidFill>
        </p:spPr>
        <p:txBody>
          <a:bodyPr>
            <a:normAutofit/>
          </a:bodyPr>
          <a:lstStyle/>
          <a:p>
            <a:pPr lvl="0"/>
            <a:r>
              <a:rPr lang="nl-NL" dirty="0"/>
              <a:t>2. </a:t>
            </a:r>
            <a:r>
              <a:rPr lang="nl-BE" dirty="0"/>
              <a:t>Een hulpbron uitgelicht</a:t>
            </a:r>
          </a:p>
        </p:txBody>
      </p:sp>
      <p:pic>
        <p:nvPicPr>
          <p:cNvPr id="11" name="Afbeelding 10" descr="film / televisi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3780" y="4062528"/>
            <a:ext cx="1252220" cy="1252220"/>
          </a:xfrm>
          <a:prstGeom prst="rect">
            <a:avLst/>
          </a:prstGeom>
          <a:noFill/>
          <a:ln>
            <a:noFill/>
          </a:ln>
        </p:spPr>
      </p:pic>
      <p:pic>
        <p:nvPicPr>
          <p:cNvPr id="12" name="Afbeelding 11" descr="kring / ronde"/>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3780" y="1730567"/>
            <a:ext cx="1252220" cy="1252220"/>
          </a:xfrm>
          <a:prstGeom prst="rect">
            <a:avLst/>
          </a:prstGeom>
          <a:noFill/>
          <a:ln>
            <a:noFill/>
          </a:ln>
        </p:spPr>
      </p:pic>
      <p:pic>
        <p:nvPicPr>
          <p:cNvPr id="13" name="Afbeelding 12" descr="oudervergaderi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2855" y="4112032"/>
            <a:ext cx="1252220" cy="1252220"/>
          </a:xfrm>
          <a:prstGeom prst="rect">
            <a:avLst/>
          </a:prstGeom>
          <a:noFill/>
          <a:ln>
            <a:noFill/>
          </a:ln>
        </p:spPr>
      </p:pic>
      <p:pic>
        <p:nvPicPr>
          <p:cNvPr id="14" name="Afbeelding 13" descr="complimentje geven / schouderklopje geven"/>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37703" y="1730567"/>
            <a:ext cx="1252220" cy="1252220"/>
          </a:xfrm>
          <a:prstGeom prst="rect">
            <a:avLst/>
          </a:prstGeom>
          <a:noFill/>
          <a:ln>
            <a:noFill/>
          </a:ln>
        </p:spPr>
      </p:pic>
      <p:pic>
        <p:nvPicPr>
          <p:cNvPr id="15" name="Afbeelding 14" descr="vraa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2855" y="1730567"/>
            <a:ext cx="1252220" cy="1252220"/>
          </a:xfrm>
          <a:prstGeom prst="rect">
            <a:avLst/>
          </a:prstGeom>
          <a:noFill/>
          <a:ln>
            <a:noFill/>
          </a:ln>
        </p:spPr>
      </p:pic>
      <p:sp>
        <p:nvSpPr>
          <p:cNvPr id="16" name="Tekstvak 15"/>
          <p:cNvSpPr txBox="1"/>
          <p:nvPr/>
        </p:nvSpPr>
        <p:spPr>
          <a:xfrm>
            <a:off x="1152016" y="3065805"/>
            <a:ext cx="1929511" cy="646331"/>
          </a:xfrm>
          <a:prstGeom prst="rect">
            <a:avLst/>
          </a:prstGeom>
          <a:noFill/>
        </p:spPr>
        <p:txBody>
          <a:bodyPr wrap="square" rtlCol="0">
            <a:spAutoFit/>
          </a:bodyPr>
          <a:lstStyle/>
          <a:p>
            <a:r>
              <a:rPr lang="nl-BE" dirty="0"/>
              <a:t>Gedachten die helpen groeien</a:t>
            </a:r>
          </a:p>
        </p:txBody>
      </p:sp>
      <p:sp>
        <p:nvSpPr>
          <p:cNvPr id="17" name="Tekstvak 16"/>
          <p:cNvSpPr txBox="1"/>
          <p:nvPr/>
        </p:nvSpPr>
        <p:spPr>
          <a:xfrm>
            <a:off x="4761483" y="3105428"/>
            <a:ext cx="2331720" cy="646331"/>
          </a:xfrm>
          <a:prstGeom prst="rect">
            <a:avLst/>
          </a:prstGeom>
          <a:noFill/>
        </p:spPr>
        <p:txBody>
          <a:bodyPr wrap="square" rtlCol="0">
            <a:spAutoFit/>
          </a:bodyPr>
          <a:lstStyle/>
          <a:p>
            <a:r>
              <a:rPr lang="nl-BE" dirty="0"/>
              <a:t>Collega’s en partners in je sociaal netwerk</a:t>
            </a:r>
          </a:p>
        </p:txBody>
      </p:sp>
      <p:sp>
        <p:nvSpPr>
          <p:cNvPr id="18" name="Tekstvak 17"/>
          <p:cNvSpPr txBox="1"/>
          <p:nvPr/>
        </p:nvSpPr>
        <p:spPr>
          <a:xfrm>
            <a:off x="7913623" y="3158138"/>
            <a:ext cx="1719072" cy="369332"/>
          </a:xfrm>
          <a:prstGeom prst="rect">
            <a:avLst/>
          </a:prstGeom>
          <a:noFill/>
        </p:spPr>
        <p:txBody>
          <a:bodyPr wrap="square" rtlCol="0">
            <a:spAutoFit/>
          </a:bodyPr>
          <a:lstStyle/>
          <a:p>
            <a:r>
              <a:rPr lang="nl-BE" dirty="0"/>
              <a:t>Kritische vriend</a:t>
            </a:r>
          </a:p>
        </p:txBody>
      </p:sp>
      <p:sp>
        <p:nvSpPr>
          <p:cNvPr id="19" name="Tekstvak 18"/>
          <p:cNvSpPr txBox="1"/>
          <p:nvPr/>
        </p:nvSpPr>
        <p:spPr>
          <a:xfrm>
            <a:off x="1152016" y="5501894"/>
            <a:ext cx="2212721" cy="369332"/>
          </a:xfrm>
          <a:prstGeom prst="rect">
            <a:avLst/>
          </a:prstGeom>
          <a:noFill/>
        </p:spPr>
        <p:txBody>
          <a:bodyPr wrap="square" rtlCol="0">
            <a:spAutoFit/>
          </a:bodyPr>
          <a:lstStyle/>
          <a:p>
            <a:r>
              <a:rPr lang="nl-BE" dirty="0"/>
              <a:t>Ouders en leerlingen</a:t>
            </a:r>
          </a:p>
        </p:txBody>
      </p:sp>
      <p:sp>
        <p:nvSpPr>
          <p:cNvPr id="20" name="Tekstvak 19"/>
          <p:cNvSpPr txBox="1"/>
          <p:nvPr/>
        </p:nvSpPr>
        <p:spPr>
          <a:xfrm>
            <a:off x="4761483" y="5501894"/>
            <a:ext cx="2960497" cy="369332"/>
          </a:xfrm>
          <a:prstGeom prst="rect">
            <a:avLst/>
          </a:prstGeom>
          <a:noFill/>
        </p:spPr>
        <p:txBody>
          <a:bodyPr wrap="square" rtlCol="0">
            <a:spAutoFit/>
          </a:bodyPr>
          <a:lstStyle/>
          <a:p>
            <a:r>
              <a:rPr lang="nl-BE" dirty="0"/>
              <a:t>Kennis en informatie</a:t>
            </a:r>
          </a:p>
        </p:txBody>
      </p:sp>
    </p:spTree>
    <p:extLst>
      <p:ext uri="{BB962C8B-B14F-4D97-AF65-F5344CB8AC3E}">
        <p14:creationId xmlns:p14="http://schemas.microsoft.com/office/powerpoint/2010/main" val="2727108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2151" y="320520"/>
            <a:ext cx="11353800" cy="1325563"/>
          </a:xfrm>
        </p:spPr>
        <p:txBody>
          <a:bodyPr/>
          <a:lstStyle/>
          <a:p>
            <a:r>
              <a:rPr lang="nl-BE" dirty="0"/>
              <a:t>2. Een hulpbron uitgelicht</a:t>
            </a:r>
          </a:p>
        </p:txBody>
      </p:sp>
      <p:sp>
        <p:nvSpPr>
          <p:cNvPr id="5" name="Tijdelijke aanduiding voor inhoud 4"/>
          <p:cNvSpPr>
            <a:spLocks noGrp="1"/>
          </p:cNvSpPr>
          <p:nvPr>
            <p:ph idx="1"/>
          </p:nvPr>
        </p:nvSpPr>
        <p:spPr>
          <a:xfrm>
            <a:off x="838200" y="1879536"/>
            <a:ext cx="10515600" cy="4613339"/>
          </a:xfrm>
        </p:spPr>
        <p:txBody>
          <a:bodyPr>
            <a:normAutofit fontScale="77500" lnSpcReduction="20000"/>
          </a:bodyPr>
          <a:lstStyle/>
          <a:p>
            <a:r>
              <a:rPr lang="nl-NL" dirty="0"/>
              <a:t>Naar welke vorm van ondersteuning ben jij vanuit jouw doel precies op zoek? </a:t>
            </a:r>
          </a:p>
          <a:p>
            <a:endParaRPr lang="nl-NL" dirty="0"/>
          </a:p>
          <a:p>
            <a:pPr marL="800100" lvl="1" indent="-342900" algn="just">
              <a:lnSpc>
                <a:spcPct val="105000"/>
              </a:lnSpc>
              <a:buBlip>
                <a:blip r:embed="rId3"/>
              </a:buBlip>
            </a:pPr>
            <a:r>
              <a:rPr lang="nl-BE" dirty="0"/>
              <a:t>Didactisch materiaal</a:t>
            </a:r>
          </a:p>
          <a:p>
            <a:pPr marL="800100" lvl="1" indent="-342900" algn="just">
              <a:lnSpc>
                <a:spcPct val="105000"/>
              </a:lnSpc>
              <a:buBlip>
                <a:blip r:embed="rId3"/>
              </a:buBlip>
            </a:pPr>
            <a:r>
              <a:rPr lang="nl-BE" dirty="0"/>
              <a:t>Emotionele steun</a:t>
            </a:r>
          </a:p>
          <a:p>
            <a:pPr marL="800100" lvl="1" indent="-342900" algn="just">
              <a:lnSpc>
                <a:spcPct val="105000"/>
              </a:lnSpc>
              <a:buFont typeface="Symbol" panose="05050102010706020507" pitchFamily="18" charset="2"/>
              <a:buBlip>
                <a:blip r:embed="rId3"/>
              </a:buBlip>
            </a:pPr>
            <a:r>
              <a:rPr lang="nl-NL" dirty="0"/>
              <a:t>Informatie of kennis</a:t>
            </a:r>
          </a:p>
          <a:p>
            <a:pPr marL="800100" lvl="1" indent="-342900" algn="just">
              <a:lnSpc>
                <a:spcPct val="105000"/>
              </a:lnSpc>
              <a:buFont typeface="Symbol" panose="05050102010706020507" pitchFamily="18" charset="2"/>
              <a:buBlip>
                <a:blip r:embed="rId3"/>
              </a:buBlip>
            </a:pPr>
            <a:r>
              <a:rPr lang="nl-NL" dirty="0"/>
              <a:t>Observatie en feedback</a:t>
            </a:r>
          </a:p>
          <a:p>
            <a:pPr marL="800100" lvl="1" indent="-342900" algn="just">
              <a:lnSpc>
                <a:spcPct val="105000"/>
              </a:lnSpc>
              <a:buFont typeface="Symbol" panose="05050102010706020507" pitchFamily="18" charset="2"/>
              <a:buBlip>
                <a:blip r:embed="rId3"/>
              </a:buBlip>
            </a:pPr>
            <a:r>
              <a:rPr lang="nl-NL" dirty="0"/>
              <a:t>Supervisie, intervisie of coaching</a:t>
            </a:r>
          </a:p>
          <a:p>
            <a:pPr marL="800100" lvl="1" indent="-342900" algn="just">
              <a:lnSpc>
                <a:spcPct val="105000"/>
              </a:lnSpc>
              <a:buFont typeface="Symbol" panose="05050102010706020507" pitchFamily="18" charset="2"/>
              <a:buBlip>
                <a:blip r:embed="rId3"/>
              </a:buBlip>
            </a:pPr>
            <a:r>
              <a:rPr lang="nl-NL" dirty="0"/>
              <a:t>Co-teaching/</a:t>
            </a:r>
            <a:r>
              <a:rPr lang="nl-NL" dirty="0" err="1"/>
              <a:t>teamteaching</a:t>
            </a:r>
            <a:endParaRPr lang="nl-NL" dirty="0"/>
          </a:p>
          <a:p>
            <a:pPr marL="800100" lvl="1" indent="-342900" algn="just">
              <a:lnSpc>
                <a:spcPct val="105000"/>
              </a:lnSpc>
              <a:buFont typeface="Symbol" panose="05050102010706020507" pitchFamily="18" charset="2"/>
              <a:buBlip>
                <a:blip r:embed="rId3"/>
              </a:buBlip>
            </a:pPr>
            <a:r>
              <a:rPr lang="nl-NL" dirty="0" err="1"/>
              <a:t>Leerlingondersteuning</a:t>
            </a:r>
            <a:r>
              <a:rPr lang="nl-NL" dirty="0"/>
              <a:t> in de klas</a:t>
            </a:r>
          </a:p>
          <a:p>
            <a:pPr marL="800100" lvl="1" indent="-342900" algn="just">
              <a:lnSpc>
                <a:spcPct val="105000"/>
              </a:lnSpc>
              <a:buFont typeface="Symbol" panose="05050102010706020507" pitchFamily="18" charset="2"/>
              <a:buBlip>
                <a:blip r:embed="rId3"/>
              </a:buBlip>
            </a:pPr>
            <a:r>
              <a:rPr lang="nl-NL" dirty="0" err="1"/>
              <a:t>Leerlingondersteuning</a:t>
            </a:r>
            <a:r>
              <a:rPr lang="nl-NL" dirty="0"/>
              <a:t> buiten de klas</a:t>
            </a:r>
          </a:p>
          <a:p>
            <a:pPr marL="800100" lvl="1" indent="-342900" algn="just">
              <a:lnSpc>
                <a:spcPct val="105000"/>
              </a:lnSpc>
              <a:buFont typeface="Symbol" panose="05050102010706020507" pitchFamily="18" charset="2"/>
              <a:buBlip>
                <a:blip r:embed="rId3"/>
              </a:buBlip>
            </a:pPr>
            <a:endParaRPr lang="nl-NL" dirty="0"/>
          </a:p>
          <a:p>
            <a:r>
              <a:rPr lang="nl-NL" dirty="0"/>
              <a:t>Wie of wat kan jou hierbij helpen? Bij wie of wat kan je hiervoor terecht?</a:t>
            </a:r>
          </a:p>
          <a:p>
            <a:endParaRPr lang="nl-NL" dirty="0"/>
          </a:p>
          <a:p>
            <a:r>
              <a:rPr lang="nl-NL" dirty="0"/>
              <a:t>Wie of wat lijkt jou een interessante eerste ingang nu?</a:t>
            </a:r>
            <a:endParaRPr lang="nl-BE" dirty="0"/>
          </a:p>
        </p:txBody>
      </p:sp>
      <p:pic>
        <p:nvPicPr>
          <p:cNvPr id="4" name="Tijdelijke aanduiding voor inhoud 4">
            <a:extLst>
              <a:ext uri="{FF2B5EF4-FFF2-40B4-BE49-F238E27FC236}">
                <a16:creationId xmlns:a16="http://schemas.microsoft.com/office/drawing/2014/main" id="{FAD2508F-C662-9B4A-BE0A-0EB8BA3335E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61082" y="2518290"/>
            <a:ext cx="2245958" cy="2562664"/>
          </a:xfrm>
          <a:prstGeom prst="rect">
            <a:avLst/>
          </a:prstGeom>
          <a:effectLst/>
        </p:spPr>
      </p:pic>
    </p:spTree>
    <p:extLst>
      <p:ext uri="{BB962C8B-B14F-4D97-AF65-F5344CB8AC3E}">
        <p14:creationId xmlns:p14="http://schemas.microsoft.com/office/powerpoint/2010/main" val="3559313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stretch>
            <a:fillRect/>
          </a:stretch>
        </p:blipFill>
        <p:spPr>
          <a:xfrm>
            <a:off x="6475620" y="2678267"/>
            <a:ext cx="4451460" cy="3151033"/>
          </a:xfrm>
          <a:prstGeom prst="rect">
            <a:avLst/>
          </a:prstGeom>
        </p:spPr>
      </p:pic>
      <p:pic>
        <p:nvPicPr>
          <p:cNvPr id="4" name="Afbeelding 3"/>
          <p:cNvPicPr>
            <a:picLocks noChangeAspect="1"/>
          </p:cNvPicPr>
          <p:nvPr/>
        </p:nvPicPr>
        <p:blipFill>
          <a:blip r:embed="rId4"/>
          <a:stretch>
            <a:fillRect/>
          </a:stretch>
        </p:blipFill>
        <p:spPr>
          <a:xfrm>
            <a:off x="1035049" y="432345"/>
            <a:ext cx="3850475" cy="2562316"/>
          </a:xfrm>
          <a:prstGeom prst="rect">
            <a:avLst/>
          </a:prstGeom>
        </p:spPr>
      </p:pic>
      <p:sp>
        <p:nvSpPr>
          <p:cNvPr id="2" name="Tekstvak 1"/>
          <p:cNvSpPr txBox="1"/>
          <p:nvPr/>
        </p:nvSpPr>
        <p:spPr>
          <a:xfrm>
            <a:off x="985577" y="3671887"/>
            <a:ext cx="5386648" cy="3046988"/>
          </a:xfrm>
          <a:prstGeom prst="rect">
            <a:avLst/>
          </a:prstGeom>
          <a:noFill/>
        </p:spPr>
        <p:txBody>
          <a:bodyPr wrap="square" rtlCol="0">
            <a:spAutoFit/>
          </a:bodyPr>
          <a:lstStyle/>
          <a:p>
            <a:r>
              <a:rPr lang="nl-NL" sz="2400" b="1" u="sng" dirty="0"/>
              <a:t>Hulpbron online kenniscentrum </a:t>
            </a:r>
            <a:endParaRPr lang="nl-BE" sz="2400" dirty="0"/>
          </a:p>
          <a:p>
            <a:endParaRPr lang="nl-BE" sz="2400" dirty="0"/>
          </a:p>
          <a:p>
            <a:r>
              <a:rPr lang="nl-BE" sz="2400" dirty="0"/>
              <a:t>Verken kennis en informatie die vanuit een inclusieve bril, een aantal thema’s en bronnen wil inspireren om inclusieve leeromgevingen te creëren.</a:t>
            </a:r>
          </a:p>
          <a:p>
            <a:endParaRPr lang="nl-BE" sz="2400" dirty="0"/>
          </a:p>
          <a:p>
            <a:r>
              <a:rPr lang="nl-BE" sz="2400" dirty="0">
                <a:hlinkClick r:id="rId5"/>
              </a:rPr>
              <a:t>http://www.kenniscentrumpotential.be/</a:t>
            </a:r>
            <a:endParaRPr lang="nl-NL" sz="2400" dirty="0"/>
          </a:p>
        </p:txBody>
      </p:sp>
      <p:pic>
        <p:nvPicPr>
          <p:cNvPr id="5" name="Afbeelding 4"/>
          <p:cNvPicPr>
            <a:picLocks noChangeAspect="1"/>
          </p:cNvPicPr>
          <p:nvPr/>
        </p:nvPicPr>
        <p:blipFill>
          <a:blip r:embed="rId6"/>
          <a:stretch>
            <a:fillRect/>
          </a:stretch>
        </p:blipFill>
        <p:spPr>
          <a:xfrm>
            <a:off x="6475620" y="141262"/>
            <a:ext cx="4451460" cy="2377979"/>
          </a:xfrm>
          <a:prstGeom prst="rect">
            <a:avLst/>
          </a:prstGeom>
        </p:spPr>
      </p:pic>
    </p:spTree>
    <p:extLst>
      <p:ext uri="{BB962C8B-B14F-4D97-AF65-F5344CB8AC3E}">
        <p14:creationId xmlns:p14="http://schemas.microsoft.com/office/powerpoint/2010/main" val="2297326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98139" y="267463"/>
            <a:ext cx="10693861" cy="1234712"/>
          </a:xfrm>
        </p:spPr>
        <p:txBody>
          <a:bodyPr>
            <a:normAutofit/>
          </a:bodyPr>
          <a:lstStyle/>
          <a:p>
            <a:r>
              <a:rPr lang="nl-NL" sz="3200" b="1" dirty="0">
                <a:ea typeface="Poiret One" charset="0"/>
                <a:cs typeface="Poiret One" charset="0"/>
              </a:rPr>
              <a:t>Thema’s als knooppunten op je leerweg </a:t>
            </a:r>
            <a:br>
              <a:rPr lang="nl-NL" sz="3200" b="1" dirty="0">
                <a:ea typeface="Poiret One" charset="0"/>
                <a:cs typeface="Poiret One" charset="0"/>
              </a:rPr>
            </a:br>
            <a:r>
              <a:rPr lang="nl-NL" sz="3200" b="1" dirty="0">
                <a:ea typeface="Poiret One" charset="0"/>
                <a:cs typeface="Poiret One" charset="0"/>
              </a:rPr>
              <a:t>naar inclusieve leeromgevingen</a:t>
            </a:r>
            <a:endParaRPr lang="nl-BE" sz="3200" b="1" dirty="0">
              <a:solidFill>
                <a:schemeClr val="accent1">
                  <a:lumMod val="75000"/>
                </a:schemeClr>
              </a:solidFill>
              <a:ea typeface="Poiret One" charset="0"/>
              <a:cs typeface="Poiret One" charset="0"/>
            </a:endParaRPr>
          </a:p>
        </p:txBody>
      </p:sp>
      <p:sp>
        <p:nvSpPr>
          <p:cNvPr id="9" name="Tijdelijke aanduiding voor inhoud 8"/>
          <p:cNvSpPr>
            <a:spLocks noGrp="1"/>
          </p:cNvSpPr>
          <p:nvPr>
            <p:ph sz="half" idx="1"/>
          </p:nvPr>
        </p:nvSpPr>
        <p:spPr>
          <a:xfrm>
            <a:off x="0" y="1903504"/>
            <a:ext cx="5181600" cy="4687033"/>
          </a:xfrm>
        </p:spPr>
        <p:txBody>
          <a:bodyPr>
            <a:normAutofit fontScale="55000" lnSpcReduction="20000"/>
          </a:bodyPr>
          <a:lstStyle/>
          <a:p>
            <a:pPr marL="0" indent="0">
              <a:buNone/>
            </a:pPr>
            <a:r>
              <a:rPr lang="nl-NL" sz="2600" b="1" u="sng" dirty="0">
                <a:latin typeface="+mj-lt"/>
              </a:rPr>
              <a:t>BRIL</a:t>
            </a:r>
            <a:r>
              <a:rPr lang="nl-NL" sz="2600" dirty="0">
                <a:latin typeface="+mj-lt"/>
              </a:rPr>
              <a:t>: waar kijken we naar op weg naar inclusieve </a:t>
            </a:r>
          </a:p>
          <a:p>
            <a:pPr marL="0" indent="0">
              <a:buNone/>
            </a:pPr>
            <a:r>
              <a:rPr lang="nl-NL" sz="2600" dirty="0">
                <a:latin typeface="+mj-lt"/>
              </a:rPr>
              <a:t>leeromgevingen?</a:t>
            </a:r>
          </a:p>
          <a:p>
            <a:pPr>
              <a:buBlip>
                <a:blip r:embed="rId3"/>
              </a:buBlip>
            </a:pPr>
            <a:r>
              <a:rPr lang="nl-NL" sz="2600" dirty="0">
                <a:latin typeface="+mj-lt"/>
              </a:rPr>
              <a:t>Diversiteit waarderen &amp; benutten</a:t>
            </a:r>
          </a:p>
          <a:p>
            <a:pPr>
              <a:buBlip>
                <a:blip r:embed="rId3"/>
              </a:buBlip>
            </a:pPr>
            <a:r>
              <a:rPr lang="nl-NL" sz="2600" dirty="0">
                <a:latin typeface="+mj-lt"/>
              </a:rPr>
              <a:t>Verbindend samenwerken</a:t>
            </a:r>
          </a:p>
          <a:p>
            <a:pPr>
              <a:buBlip>
                <a:blip r:embed="rId3"/>
              </a:buBlip>
            </a:pPr>
            <a:endParaRPr lang="nl-NL" sz="2600" dirty="0">
              <a:latin typeface="+mj-lt"/>
            </a:endParaRPr>
          </a:p>
          <a:p>
            <a:pPr marL="0" indent="0">
              <a:buNone/>
            </a:pPr>
            <a:r>
              <a:rPr lang="nl-NL" sz="2600" b="1" u="sng" dirty="0" err="1">
                <a:latin typeface="+mj-lt"/>
              </a:rPr>
              <a:t>THEMA’s</a:t>
            </a:r>
            <a:r>
              <a:rPr lang="nl-NL" sz="2600" dirty="0">
                <a:latin typeface="+mj-lt"/>
              </a:rPr>
              <a:t> als knooppunten en ingangen:</a:t>
            </a:r>
          </a:p>
          <a:p>
            <a:pPr>
              <a:buBlip>
                <a:blip r:embed="rId3"/>
              </a:buBlip>
            </a:pPr>
            <a:r>
              <a:rPr lang="nl-NL" sz="2600" dirty="0">
                <a:latin typeface="+mj-lt"/>
              </a:rPr>
              <a:t>Zorgcontinuüm</a:t>
            </a:r>
          </a:p>
          <a:p>
            <a:pPr>
              <a:buBlip>
                <a:blip r:embed="rId3"/>
              </a:buBlip>
            </a:pPr>
            <a:r>
              <a:rPr lang="nl-NL" sz="2600" dirty="0">
                <a:latin typeface="+mj-lt"/>
              </a:rPr>
              <a:t>HGW</a:t>
            </a:r>
          </a:p>
          <a:p>
            <a:pPr>
              <a:buBlip>
                <a:blip r:embed="rId3"/>
              </a:buBlip>
            </a:pPr>
            <a:r>
              <a:rPr lang="nl-NL" sz="2600" dirty="0" err="1">
                <a:latin typeface="+mj-lt"/>
              </a:rPr>
              <a:t>Teamteaching</a:t>
            </a:r>
            <a:endParaRPr lang="nl-NL" sz="2600" dirty="0">
              <a:latin typeface="+mj-lt"/>
            </a:endParaRPr>
          </a:p>
          <a:p>
            <a:pPr>
              <a:buBlip>
                <a:blip r:embed="rId3"/>
              </a:buBlip>
            </a:pPr>
            <a:r>
              <a:rPr lang="nl-NL" sz="2600" dirty="0">
                <a:latin typeface="+mj-lt"/>
              </a:rPr>
              <a:t>UDL</a:t>
            </a:r>
          </a:p>
          <a:p>
            <a:pPr>
              <a:buBlip>
                <a:blip r:embed="rId3"/>
              </a:buBlip>
            </a:pPr>
            <a:r>
              <a:rPr lang="nl-NL" sz="2600" dirty="0">
                <a:latin typeface="+mj-lt"/>
              </a:rPr>
              <a:t>Redelijke aanpassingen</a:t>
            </a:r>
          </a:p>
          <a:p>
            <a:pPr>
              <a:buBlip>
                <a:blip r:embed="rId3"/>
              </a:buBlip>
            </a:pPr>
            <a:r>
              <a:rPr lang="nl-NL" sz="2600" dirty="0" err="1">
                <a:latin typeface="+mj-lt"/>
              </a:rPr>
              <a:t>Binnenklasdifferentiatie</a:t>
            </a:r>
            <a:endParaRPr lang="nl-NL" sz="2600" dirty="0">
              <a:latin typeface="+mj-lt"/>
            </a:endParaRPr>
          </a:p>
          <a:p>
            <a:pPr>
              <a:buBlip>
                <a:blip r:embed="rId3"/>
              </a:buBlip>
            </a:pPr>
            <a:r>
              <a:rPr lang="nl-NL" sz="2600" dirty="0">
                <a:latin typeface="+mj-lt"/>
              </a:rPr>
              <a:t>Breed evalueren</a:t>
            </a:r>
          </a:p>
          <a:p>
            <a:pPr>
              <a:buBlip>
                <a:blip r:embed="rId3"/>
              </a:buBlip>
            </a:pPr>
            <a:r>
              <a:rPr lang="nl-NL" sz="2600" dirty="0">
                <a:latin typeface="+mj-lt"/>
              </a:rPr>
              <a:t>Gedrag </a:t>
            </a:r>
          </a:p>
          <a:p>
            <a:pPr>
              <a:buBlip>
                <a:blip r:embed="rId3"/>
              </a:buBlip>
            </a:pPr>
            <a:r>
              <a:rPr lang="nl-NL" sz="2600" dirty="0"/>
              <a:t>Beleid </a:t>
            </a:r>
          </a:p>
          <a:p>
            <a:pPr marL="0" indent="0">
              <a:buNone/>
            </a:pPr>
            <a:endParaRPr lang="nl-NL" dirty="0">
              <a:solidFill>
                <a:schemeClr val="accent4">
                  <a:lumMod val="50000"/>
                </a:schemeClr>
              </a:solidFill>
              <a:latin typeface="+mj-lt"/>
            </a:endParaRPr>
          </a:p>
          <a:p>
            <a:pPr marL="0" indent="0">
              <a:buNone/>
            </a:pPr>
            <a:r>
              <a:rPr lang="nl-NL" b="1" u="sng" dirty="0">
                <a:solidFill>
                  <a:schemeClr val="tx1"/>
                </a:solidFill>
                <a:latin typeface="+mj-lt"/>
              </a:rPr>
              <a:t>SCHOOLTAS:</a:t>
            </a:r>
            <a:r>
              <a:rPr lang="nl-NL" dirty="0">
                <a:solidFill>
                  <a:schemeClr val="tx1"/>
                </a:solidFill>
                <a:latin typeface="+mj-lt"/>
              </a:rPr>
              <a:t> </a:t>
            </a:r>
            <a:r>
              <a:rPr lang="nl-NL" b="1" u="sng" dirty="0">
                <a:solidFill>
                  <a:schemeClr val="tx1"/>
                </a:solidFill>
                <a:latin typeface="+mj-lt"/>
              </a:rPr>
              <a:t>BRONNEN</a:t>
            </a:r>
            <a:r>
              <a:rPr lang="nl-NL" dirty="0">
                <a:solidFill>
                  <a:schemeClr val="tx1"/>
                </a:solidFill>
                <a:latin typeface="+mj-lt"/>
              </a:rPr>
              <a:t>: tags volgens bril &amp; thema’s</a:t>
            </a:r>
          </a:p>
          <a:p>
            <a:endParaRPr lang="nl-BE" dirty="0">
              <a:latin typeface="+mj-lt"/>
            </a:endParaRPr>
          </a:p>
        </p:txBody>
      </p:sp>
      <p:pic>
        <p:nvPicPr>
          <p:cNvPr id="11" name="Afbeelding 10"/>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28553" y="267463"/>
            <a:ext cx="1069586" cy="1143863"/>
          </a:xfrm>
          <a:prstGeom prst="rect">
            <a:avLst/>
          </a:prstGeom>
        </p:spPr>
      </p:pic>
      <p:pic>
        <p:nvPicPr>
          <p:cNvPr id="3" name="Afbeelding 2">
            <a:extLst>
              <a:ext uri="{FF2B5EF4-FFF2-40B4-BE49-F238E27FC236}">
                <a16:creationId xmlns:a16="http://schemas.microsoft.com/office/drawing/2014/main" id="{8B3A2CE6-C8E5-4891-8B90-27DE54B72572}"/>
              </a:ext>
            </a:extLst>
          </p:cNvPr>
          <p:cNvPicPr>
            <a:picLocks noChangeAspect="1"/>
          </p:cNvPicPr>
          <p:nvPr/>
        </p:nvPicPr>
        <p:blipFill>
          <a:blip r:embed="rId5"/>
          <a:stretch>
            <a:fillRect/>
          </a:stretch>
        </p:blipFill>
        <p:spPr>
          <a:xfrm>
            <a:off x="4608972" y="2300630"/>
            <a:ext cx="6817537" cy="3281304"/>
          </a:xfrm>
          <a:prstGeom prst="rect">
            <a:avLst/>
          </a:prstGeom>
        </p:spPr>
      </p:pic>
      <p:cxnSp>
        <p:nvCxnSpPr>
          <p:cNvPr id="6" name="Rechte verbindingslijn met pijl 5">
            <a:extLst>
              <a:ext uri="{FF2B5EF4-FFF2-40B4-BE49-F238E27FC236}">
                <a16:creationId xmlns:a16="http://schemas.microsoft.com/office/drawing/2014/main" id="{29062C38-DFE8-4F18-A8FA-B0D6D41808C1}"/>
              </a:ext>
            </a:extLst>
          </p:cNvPr>
          <p:cNvCxnSpPr/>
          <p:nvPr/>
        </p:nvCxnSpPr>
        <p:spPr>
          <a:xfrm>
            <a:off x="3070747" y="2620370"/>
            <a:ext cx="1351128" cy="3957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7986DFD6-42B3-4C0F-A59A-2BB28355FED6}"/>
              </a:ext>
            </a:extLst>
          </p:cNvPr>
          <p:cNvCxnSpPr/>
          <p:nvPr/>
        </p:nvCxnSpPr>
        <p:spPr>
          <a:xfrm flipV="1">
            <a:off x="2088107" y="3739487"/>
            <a:ext cx="2265529" cy="3002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09617671-ABDF-4E37-8EE5-A8B644D3A567}"/>
              </a:ext>
            </a:extLst>
          </p:cNvPr>
          <p:cNvCxnSpPr/>
          <p:nvPr/>
        </p:nvCxnSpPr>
        <p:spPr>
          <a:xfrm flipV="1">
            <a:off x="2251881" y="4247020"/>
            <a:ext cx="1924334" cy="1798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hthoek 15">
            <a:extLst>
              <a:ext uri="{FF2B5EF4-FFF2-40B4-BE49-F238E27FC236}">
                <a16:creationId xmlns:a16="http://schemas.microsoft.com/office/drawing/2014/main" id="{3DA12844-85F9-4581-9F17-FD3FCC28D7AB}"/>
              </a:ext>
            </a:extLst>
          </p:cNvPr>
          <p:cNvSpPr/>
          <p:nvPr/>
        </p:nvSpPr>
        <p:spPr>
          <a:xfrm>
            <a:off x="5800299" y="1610436"/>
            <a:ext cx="736979" cy="5868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Rechthoek 16">
            <a:extLst>
              <a:ext uri="{FF2B5EF4-FFF2-40B4-BE49-F238E27FC236}">
                <a16:creationId xmlns:a16="http://schemas.microsoft.com/office/drawing/2014/main" id="{24B203DB-E5F9-48C2-91C6-151218EBA999}"/>
              </a:ext>
            </a:extLst>
          </p:cNvPr>
          <p:cNvSpPr/>
          <p:nvPr/>
        </p:nvSpPr>
        <p:spPr>
          <a:xfrm>
            <a:off x="5622878" y="5581934"/>
            <a:ext cx="1610435" cy="10086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231866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061309" y="334936"/>
            <a:ext cx="8092498" cy="1323800"/>
          </a:xfrm>
        </p:spPr>
        <p:txBody>
          <a:bodyPr>
            <a:normAutofit fontScale="90000"/>
          </a:bodyPr>
          <a:lstStyle/>
          <a:p>
            <a:pPr algn="r"/>
            <a:r>
              <a:rPr lang="nl-BE" dirty="0"/>
              <a:t>									Uitdaging: </a:t>
            </a:r>
            <a:br>
              <a:rPr lang="nl-BE" dirty="0"/>
            </a:br>
            <a:r>
              <a:rPr lang="nl-BE" dirty="0"/>
              <a:t> hoe benutten we een kennisbron in functie van eigen doelen &amp; leren? </a:t>
            </a:r>
            <a:br>
              <a:rPr lang="nl-BE" dirty="0"/>
            </a:br>
            <a:endParaRPr lang="nl-BE" dirty="0"/>
          </a:p>
        </p:txBody>
      </p:sp>
      <p:pic>
        <p:nvPicPr>
          <p:cNvPr id="2" name="Afbeelding 1" descr="Tool Universeel ontwerp.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084444" cy="6294750"/>
          </a:xfrm>
          <a:prstGeom prst="rect">
            <a:avLst/>
          </a:prstGeom>
        </p:spPr>
      </p:pic>
      <p:pic>
        <p:nvPicPr>
          <p:cNvPr id="7" name="Afbeelding 6" descr="Tool Index voor inclusie.tif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06927" y="3464185"/>
            <a:ext cx="4885073" cy="3586715"/>
          </a:xfrm>
          <a:prstGeom prst="rect">
            <a:avLst/>
          </a:prstGeom>
        </p:spPr>
      </p:pic>
      <p:sp>
        <p:nvSpPr>
          <p:cNvPr id="8" name="Tekstvak 7"/>
          <p:cNvSpPr txBox="1"/>
          <p:nvPr/>
        </p:nvSpPr>
        <p:spPr>
          <a:xfrm>
            <a:off x="0" y="6413928"/>
            <a:ext cx="3906584" cy="461665"/>
          </a:xfrm>
          <a:prstGeom prst="rect">
            <a:avLst/>
          </a:prstGeom>
          <a:noFill/>
        </p:spPr>
        <p:txBody>
          <a:bodyPr wrap="square" rtlCol="0">
            <a:spAutoFit/>
          </a:bodyPr>
          <a:lstStyle/>
          <a:p>
            <a:r>
              <a:rPr lang="nl-NL" sz="1200" dirty="0">
                <a:hlinkClick r:id="rId5"/>
              </a:rPr>
              <a:t>www.arteveldehogeschool.be/universeelontwerp</a:t>
            </a:r>
            <a:endParaRPr lang="nl-NL" sz="1200" dirty="0"/>
          </a:p>
          <a:p>
            <a:endParaRPr lang="nl-NL" sz="1200" dirty="0"/>
          </a:p>
        </p:txBody>
      </p:sp>
      <p:pic>
        <p:nvPicPr>
          <p:cNvPr id="4" name="Afbeelding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06800" y="1993672"/>
            <a:ext cx="3522267" cy="4864327"/>
          </a:xfrm>
          <a:prstGeom prst="rect">
            <a:avLst/>
          </a:prstGeom>
        </p:spPr>
      </p:pic>
    </p:spTree>
    <p:extLst>
      <p:ext uri="{BB962C8B-B14F-4D97-AF65-F5344CB8AC3E}">
        <p14:creationId xmlns:p14="http://schemas.microsoft.com/office/powerpoint/2010/main" val="2951408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3295" y="161006"/>
            <a:ext cx="11698705" cy="1095881"/>
          </a:xfrm>
        </p:spPr>
        <p:txBody>
          <a:bodyPr>
            <a:normAutofit fontScale="90000"/>
          </a:bodyPr>
          <a:lstStyle/>
          <a:p>
            <a:r>
              <a:rPr lang="nl-NL" dirty="0"/>
              <a:t>Illustratie: </a:t>
            </a:r>
            <a:r>
              <a:rPr lang="nl-NL" dirty="0" err="1"/>
              <a:t>Chenaya</a:t>
            </a:r>
            <a:r>
              <a:rPr lang="nl-NL" dirty="0"/>
              <a:t> en Johan vragen hoe ze best omgaan met de diversiteit in hun klas</a:t>
            </a:r>
            <a:r>
              <a:rPr lang="is-IS" dirty="0"/>
              <a:t>…</a:t>
            </a:r>
            <a:endParaRPr lang="nl-NL" dirty="0"/>
          </a:p>
        </p:txBody>
      </p:sp>
      <p:pic>
        <p:nvPicPr>
          <p:cNvPr id="4" name="Picture 6" descr="https://www.papermasters.com/images/collaborative-teaching.jpg"/>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3077579" y="2604148"/>
            <a:ext cx="5675362" cy="2340923"/>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kstvak 4"/>
          <p:cNvSpPr txBox="1"/>
          <p:nvPr/>
        </p:nvSpPr>
        <p:spPr>
          <a:xfrm>
            <a:off x="1531000" y="1394680"/>
            <a:ext cx="9822730" cy="5909311"/>
          </a:xfrm>
          <a:prstGeom prst="rect">
            <a:avLst/>
          </a:prstGeom>
          <a:noFill/>
        </p:spPr>
        <p:txBody>
          <a:bodyPr wrap="square" rtlCol="0">
            <a:spAutoFit/>
          </a:bodyPr>
          <a:lstStyle/>
          <a:p>
            <a:r>
              <a:rPr lang="nl-BE" dirty="0"/>
              <a:t>Chenaya is een enthousiaste leerkracht die de diversiteit in haar klas nog meer wil waarderen en benutten. (</a:t>
            </a:r>
            <a:r>
              <a:rPr lang="is-IS" dirty="0"/>
              <a:t>…) </a:t>
            </a:r>
            <a:r>
              <a:rPr lang="nl-BE" dirty="0"/>
              <a:t>Zij vraagt of wij praktijkvoorbeelden hebben van collega’s in andere scholen, die haar kunnen inspireren. Waar vindt ze die? En wat kan ze lezen, bekijken of uitproberen?</a:t>
            </a:r>
          </a:p>
          <a:p>
            <a:endParaRPr lang="nl-BE" dirty="0"/>
          </a:p>
          <a:p>
            <a:endParaRPr lang="nl-BE" dirty="0"/>
          </a:p>
          <a:p>
            <a:endParaRPr lang="nl-BE" dirty="0"/>
          </a:p>
          <a:p>
            <a:endParaRPr lang="nl-BE" dirty="0"/>
          </a:p>
          <a:p>
            <a:endParaRPr lang="nl-BE" dirty="0"/>
          </a:p>
          <a:p>
            <a:endParaRPr lang="nl-BE" dirty="0"/>
          </a:p>
          <a:p>
            <a:endParaRPr lang="nl-BE" dirty="0"/>
          </a:p>
          <a:p>
            <a:endParaRPr lang="nl-BE" dirty="0"/>
          </a:p>
          <a:p>
            <a:endParaRPr lang="nl-BE" dirty="0"/>
          </a:p>
          <a:p>
            <a:endParaRPr lang="nl-BE" dirty="0"/>
          </a:p>
          <a:p>
            <a:endParaRPr lang="nl-BE" dirty="0"/>
          </a:p>
          <a:p>
            <a:endParaRPr lang="nl-BE" dirty="0"/>
          </a:p>
          <a:p>
            <a:r>
              <a:rPr lang="nl-BE" dirty="0"/>
              <a:t>Johan vraagt je om te overleggen over een anderstalige, kansarme jongen in zijn klas die slechts mondjesmaat tot leren komt en voortdurend uitdagend gedrag stelt. (</a:t>
            </a:r>
            <a:r>
              <a:rPr lang="is-IS" dirty="0"/>
              <a:t>…) </a:t>
            </a:r>
            <a:r>
              <a:rPr lang="nl-BE" dirty="0"/>
              <a:t>Al reageert hij in jouw ogen nogal vanuit een ‘fixed mindset’, toch vraagt hij jou wat hij in tussentijd kan doen om de situatie haalbaar te houden, zodat Ahmed het klasgebeuren minder stoort.</a:t>
            </a:r>
          </a:p>
          <a:p>
            <a:endParaRPr lang="nl-BE" dirty="0"/>
          </a:p>
          <a:p>
            <a:endParaRPr lang="nl-NL" dirty="0"/>
          </a:p>
        </p:txBody>
      </p:sp>
      <p:sp>
        <p:nvSpPr>
          <p:cNvPr id="3" name="Afgeronde rechthoek 2"/>
          <p:cNvSpPr/>
          <p:nvPr/>
        </p:nvSpPr>
        <p:spPr>
          <a:xfrm>
            <a:off x="9360568" y="2791326"/>
            <a:ext cx="2382253" cy="21537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Neem het doel/ de leervraag voor ogen…</a:t>
            </a:r>
          </a:p>
        </p:txBody>
      </p:sp>
    </p:spTree>
    <p:extLst>
      <p:ext uri="{BB962C8B-B14F-4D97-AF65-F5344CB8AC3E}">
        <p14:creationId xmlns:p14="http://schemas.microsoft.com/office/powerpoint/2010/main" val="796085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534390" y="306085"/>
            <a:ext cx="10046524" cy="369332"/>
          </a:xfrm>
          <a:prstGeom prst="rect">
            <a:avLst/>
          </a:prstGeom>
          <a:noFill/>
        </p:spPr>
        <p:txBody>
          <a:bodyPr wrap="square" rtlCol="0">
            <a:spAutoFit/>
          </a:bodyPr>
          <a:lstStyle/>
          <a:p>
            <a:r>
              <a:rPr lang="nl-BE" dirty="0"/>
              <a:t>Meer online bronnen? Volg ons ‘Potentialteam’ op Twitter en/of ons Pinterestbord rond coaching…</a:t>
            </a:r>
          </a:p>
        </p:txBody>
      </p:sp>
      <p:pic>
        <p:nvPicPr>
          <p:cNvPr id="6"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5417"/>
            <a:ext cx="6270171" cy="3993349"/>
          </a:xfrm>
          <a:prstGeom prst="rect">
            <a:avLst/>
          </a:prstGeom>
        </p:spPr>
      </p:pic>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8017" y="2407479"/>
            <a:ext cx="6373983" cy="4522573"/>
          </a:xfrm>
          <a:prstGeom prst="rect">
            <a:avLst/>
          </a:prstGeom>
        </p:spPr>
      </p:pic>
      <p:sp>
        <p:nvSpPr>
          <p:cNvPr id="2" name="Tekstvak 1"/>
          <p:cNvSpPr txBox="1"/>
          <p:nvPr/>
        </p:nvSpPr>
        <p:spPr>
          <a:xfrm>
            <a:off x="362070" y="4853432"/>
            <a:ext cx="5285642" cy="369332"/>
          </a:xfrm>
          <a:prstGeom prst="rect">
            <a:avLst/>
          </a:prstGeom>
          <a:noFill/>
        </p:spPr>
        <p:txBody>
          <a:bodyPr wrap="square" rtlCol="0">
            <a:spAutoFit/>
          </a:bodyPr>
          <a:lstStyle/>
          <a:p>
            <a:r>
              <a:rPr lang="nl-BE" dirty="0"/>
              <a:t>twitter.com/</a:t>
            </a:r>
            <a:r>
              <a:rPr lang="nl-BE" dirty="0" err="1"/>
              <a:t>potentialteam</a:t>
            </a:r>
            <a:endParaRPr lang="nl-BE" dirty="0"/>
          </a:p>
        </p:txBody>
      </p:sp>
      <p:sp>
        <p:nvSpPr>
          <p:cNvPr id="7" name="Tekstvak 6"/>
          <p:cNvSpPr txBox="1"/>
          <p:nvPr/>
        </p:nvSpPr>
        <p:spPr>
          <a:xfrm>
            <a:off x="6802546" y="2038147"/>
            <a:ext cx="5285642" cy="369332"/>
          </a:xfrm>
          <a:prstGeom prst="rect">
            <a:avLst/>
          </a:prstGeom>
          <a:noFill/>
        </p:spPr>
        <p:txBody>
          <a:bodyPr wrap="square" rtlCol="0">
            <a:spAutoFit/>
          </a:bodyPr>
          <a:lstStyle/>
          <a:p>
            <a:r>
              <a:rPr lang="nl-BE" dirty="0"/>
              <a:t>pinterest.com/</a:t>
            </a:r>
            <a:r>
              <a:rPr lang="nl-BE" dirty="0" err="1"/>
              <a:t>marijkewilssens</a:t>
            </a:r>
            <a:r>
              <a:rPr lang="nl-BE" dirty="0"/>
              <a:t>/coaching</a:t>
            </a:r>
          </a:p>
        </p:txBody>
      </p:sp>
    </p:spTree>
    <p:extLst>
      <p:ext uri="{BB962C8B-B14F-4D97-AF65-F5344CB8AC3E}">
        <p14:creationId xmlns:p14="http://schemas.microsoft.com/office/powerpoint/2010/main" val="1210577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stretch>
            <a:fillRect/>
          </a:stretch>
        </p:blipFill>
        <p:spPr>
          <a:xfrm>
            <a:off x="6762060" y="2519241"/>
            <a:ext cx="3878580" cy="3878580"/>
          </a:xfrm>
          <a:prstGeom prst="rect">
            <a:avLst/>
          </a:prstGeom>
        </p:spPr>
      </p:pic>
      <p:pic>
        <p:nvPicPr>
          <p:cNvPr id="6" name="Afbeelding 5"/>
          <p:cNvPicPr>
            <a:picLocks noChangeAspect="1"/>
          </p:cNvPicPr>
          <p:nvPr/>
        </p:nvPicPr>
        <p:blipFill>
          <a:blip r:embed="rId4"/>
          <a:stretch>
            <a:fillRect/>
          </a:stretch>
        </p:blipFill>
        <p:spPr>
          <a:xfrm>
            <a:off x="1035049" y="432345"/>
            <a:ext cx="3850475" cy="2562316"/>
          </a:xfrm>
          <a:prstGeom prst="rect">
            <a:avLst/>
          </a:prstGeom>
        </p:spPr>
      </p:pic>
      <p:sp>
        <p:nvSpPr>
          <p:cNvPr id="5" name="Tekstvak 4"/>
          <p:cNvSpPr txBox="1"/>
          <p:nvPr/>
        </p:nvSpPr>
        <p:spPr>
          <a:xfrm>
            <a:off x="1035049" y="3635873"/>
            <a:ext cx="4974258" cy="2308324"/>
          </a:xfrm>
          <a:prstGeom prst="rect">
            <a:avLst/>
          </a:prstGeom>
          <a:noFill/>
        </p:spPr>
        <p:txBody>
          <a:bodyPr wrap="square" rtlCol="0">
            <a:spAutoFit/>
          </a:bodyPr>
          <a:lstStyle/>
          <a:p>
            <a:r>
              <a:rPr lang="nl-NL" sz="2400" b="1" u="sng" dirty="0"/>
              <a:t>Hulpbron </a:t>
            </a:r>
            <a:r>
              <a:rPr lang="nl-BE" sz="2400" b="1" u="sng" dirty="0"/>
              <a:t>sociaal netwerk</a:t>
            </a:r>
            <a:endParaRPr lang="nl-BE" sz="2400" dirty="0"/>
          </a:p>
          <a:p>
            <a:endParaRPr lang="nl-BE" sz="2400" dirty="0"/>
          </a:p>
          <a:p>
            <a:r>
              <a:rPr lang="nl-BE" sz="2400" dirty="0"/>
              <a:t>Op basis van een voorstelling van je netwerk denk je na over hoe je in je netwerk ondersteuning kan vinden om je doel te bereiken. </a:t>
            </a:r>
            <a:endParaRPr lang="nl-NL" sz="2400" dirty="0"/>
          </a:p>
        </p:txBody>
      </p:sp>
      <p:pic>
        <p:nvPicPr>
          <p:cNvPr id="7" name="Afbeelding 6"/>
          <p:cNvPicPr>
            <a:picLocks noChangeAspect="1"/>
          </p:cNvPicPr>
          <p:nvPr/>
        </p:nvPicPr>
        <p:blipFill>
          <a:blip r:embed="rId5"/>
          <a:stretch>
            <a:fillRect/>
          </a:stretch>
        </p:blipFill>
        <p:spPr>
          <a:xfrm>
            <a:off x="6475620" y="141262"/>
            <a:ext cx="4451460" cy="2377979"/>
          </a:xfrm>
          <a:prstGeom prst="rect">
            <a:avLst/>
          </a:prstGeom>
        </p:spPr>
      </p:pic>
    </p:spTree>
    <p:extLst>
      <p:ext uri="{BB962C8B-B14F-4D97-AF65-F5344CB8AC3E}">
        <p14:creationId xmlns:p14="http://schemas.microsoft.com/office/powerpoint/2010/main" val="2482740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5553704" y="2672582"/>
            <a:ext cx="6290966" cy="4185418"/>
          </a:xfrm>
          <a:prstGeom prst="rect">
            <a:avLst/>
          </a:prstGeom>
        </p:spPr>
      </p:pic>
      <p:pic>
        <p:nvPicPr>
          <p:cNvPr id="4" name="Afbeelding 3"/>
          <p:cNvPicPr>
            <a:picLocks noChangeAspect="1"/>
          </p:cNvPicPr>
          <p:nvPr/>
        </p:nvPicPr>
        <p:blipFill>
          <a:blip r:embed="rId4"/>
          <a:stretch>
            <a:fillRect/>
          </a:stretch>
        </p:blipFill>
        <p:spPr>
          <a:xfrm>
            <a:off x="1035049" y="432345"/>
            <a:ext cx="3850475" cy="2562316"/>
          </a:xfrm>
          <a:prstGeom prst="rect">
            <a:avLst/>
          </a:prstGeom>
        </p:spPr>
      </p:pic>
      <p:sp>
        <p:nvSpPr>
          <p:cNvPr id="5" name="Tekstvak 4"/>
          <p:cNvSpPr txBox="1"/>
          <p:nvPr/>
        </p:nvSpPr>
        <p:spPr>
          <a:xfrm>
            <a:off x="1035049" y="3458817"/>
            <a:ext cx="4272447" cy="3323987"/>
          </a:xfrm>
          <a:prstGeom prst="rect">
            <a:avLst/>
          </a:prstGeom>
          <a:noFill/>
        </p:spPr>
        <p:txBody>
          <a:bodyPr wrap="square" rtlCol="0">
            <a:spAutoFit/>
          </a:bodyPr>
          <a:lstStyle/>
          <a:p>
            <a:r>
              <a:rPr lang="nl-NL" sz="2400" b="1" u="sng" dirty="0"/>
              <a:t>Hulpbron </a:t>
            </a:r>
            <a:r>
              <a:rPr lang="nl-BE" sz="2400" b="1" u="sng" dirty="0"/>
              <a:t>kritische vriend</a:t>
            </a:r>
            <a:r>
              <a:rPr lang="nl-NL" sz="2400" dirty="0"/>
              <a:t> </a:t>
            </a:r>
          </a:p>
          <a:p>
            <a:endParaRPr lang="nl-NL" sz="2400" dirty="0"/>
          </a:p>
          <a:p>
            <a:r>
              <a:rPr lang="nl-BE" sz="2400" dirty="0"/>
              <a:t>In je netwerk ga je doelgericht op zoek naar iemand die dicht genoeg bij je staat, die je vertrouwt en die tegelijk ook kritisch kan meedenken over je acties. </a:t>
            </a:r>
          </a:p>
          <a:p>
            <a:r>
              <a:rPr lang="nl-BE" dirty="0"/>
              <a:t> </a:t>
            </a:r>
            <a:endParaRPr lang="nl-NL" dirty="0"/>
          </a:p>
        </p:txBody>
      </p:sp>
      <p:pic>
        <p:nvPicPr>
          <p:cNvPr id="6" name="Afbeelding 5"/>
          <p:cNvPicPr>
            <a:picLocks noChangeAspect="1"/>
          </p:cNvPicPr>
          <p:nvPr/>
        </p:nvPicPr>
        <p:blipFill>
          <a:blip r:embed="rId5"/>
          <a:stretch>
            <a:fillRect/>
          </a:stretch>
        </p:blipFill>
        <p:spPr>
          <a:xfrm>
            <a:off x="6475620" y="141262"/>
            <a:ext cx="4451460" cy="2377979"/>
          </a:xfrm>
          <a:prstGeom prst="rect">
            <a:avLst/>
          </a:prstGeom>
        </p:spPr>
      </p:pic>
    </p:spTree>
    <p:extLst>
      <p:ext uri="{BB962C8B-B14F-4D97-AF65-F5344CB8AC3E}">
        <p14:creationId xmlns:p14="http://schemas.microsoft.com/office/powerpoint/2010/main" val="4205267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ep 27"/>
          <p:cNvGrpSpPr/>
          <p:nvPr/>
        </p:nvGrpSpPr>
        <p:grpSpPr>
          <a:xfrm>
            <a:off x="1774234" y="1394038"/>
            <a:ext cx="8573821" cy="5295751"/>
            <a:chOff x="312516" y="721358"/>
            <a:chExt cx="8573821" cy="5295752"/>
          </a:xfrm>
        </p:grpSpPr>
        <p:grpSp>
          <p:nvGrpSpPr>
            <p:cNvPr id="27" name="Groep 26"/>
            <p:cNvGrpSpPr/>
            <p:nvPr/>
          </p:nvGrpSpPr>
          <p:grpSpPr>
            <a:xfrm>
              <a:off x="312516" y="721358"/>
              <a:ext cx="8573821" cy="5295752"/>
              <a:chOff x="312516" y="721358"/>
              <a:chExt cx="8573821" cy="5295752"/>
            </a:xfrm>
          </p:grpSpPr>
          <p:grpSp>
            <p:nvGrpSpPr>
              <p:cNvPr id="20" name="Groep 19"/>
              <p:cNvGrpSpPr/>
              <p:nvPr/>
            </p:nvGrpSpPr>
            <p:grpSpPr>
              <a:xfrm>
                <a:off x="312516" y="721358"/>
                <a:ext cx="8573821" cy="5295752"/>
                <a:chOff x="312516" y="618607"/>
                <a:chExt cx="8573821" cy="5398503"/>
              </a:xfrm>
            </p:grpSpPr>
            <p:grpSp>
              <p:nvGrpSpPr>
                <p:cNvPr id="17" name="Groep 16"/>
                <p:cNvGrpSpPr/>
                <p:nvPr/>
              </p:nvGrpSpPr>
              <p:grpSpPr>
                <a:xfrm>
                  <a:off x="312516" y="618607"/>
                  <a:ext cx="8573821" cy="5398503"/>
                  <a:chOff x="395536" y="788624"/>
                  <a:chExt cx="8352928" cy="5016641"/>
                </a:xfrm>
              </p:grpSpPr>
              <p:grpSp>
                <p:nvGrpSpPr>
                  <p:cNvPr id="2" name="Groep 1"/>
                  <p:cNvGrpSpPr/>
                  <p:nvPr/>
                </p:nvGrpSpPr>
                <p:grpSpPr>
                  <a:xfrm>
                    <a:off x="395536" y="788624"/>
                    <a:ext cx="8352928" cy="5016641"/>
                    <a:chOff x="395536" y="1220672"/>
                    <a:chExt cx="8352928" cy="5016641"/>
                  </a:xfrm>
                </p:grpSpPr>
                <p:sp>
                  <p:nvSpPr>
                    <p:cNvPr id="4" name="Afgeronde rechthoek 3"/>
                    <p:cNvSpPr/>
                    <p:nvPr/>
                  </p:nvSpPr>
                  <p:spPr>
                    <a:xfrm>
                      <a:off x="395536" y="5229201"/>
                      <a:ext cx="8346641" cy="1008112"/>
                    </a:xfrm>
                    <a:prstGeom prst="roundRect">
                      <a:avLst>
                        <a:gd name="adj" fmla="val 31942"/>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a:solidFill>
                          <a:schemeClr val="tx1">
                            <a:lumMod val="85000"/>
                            <a:lumOff val="15000"/>
                          </a:schemeClr>
                        </a:solidFill>
                      </a:endParaRPr>
                    </a:p>
                  </p:txBody>
                </p:sp>
                <p:sp>
                  <p:nvSpPr>
                    <p:cNvPr id="3" name="Afgeronde rechthoek 2"/>
                    <p:cNvSpPr/>
                    <p:nvPr/>
                  </p:nvSpPr>
                  <p:spPr>
                    <a:xfrm>
                      <a:off x="395536" y="1220672"/>
                      <a:ext cx="8352928" cy="1344232"/>
                    </a:xfrm>
                    <a:prstGeom prst="roundRect">
                      <a:avLst>
                        <a:gd name="adj" fmla="val 38709"/>
                      </a:avLst>
                    </a:prstGeom>
                    <a:solidFill>
                      <a:schemeClr val="accent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sz="2800">
                        <a:solidFill>
                          <a:schemeClr val="tx1">
                            <a:lumMod val="85000"/>
                            <a:lumOff val="15000"/>
                          </a:schemeClr>
                        </a:solidFill>
                        <a:latin typeface="Poiret One" panose="02000000000000000000" pitchFamily="2" charset="0"/>
                      </a:endParaRPr>
                    </a:p>
                  </p:txBody>
                </p:sp>
                <p:sp>
                  <p:nvSpPr>
                    <p:cNvPr id="6" name="Afgeronde rechthoek 5"/>
                    <p:cNvSpPr/>
                    <p:nvPr/>
                  </p:nvSpPr>
                  <p:spPr>
                    <a:xfrm>
                      <a:off x="4860032" y="2420888"/>
                      <a:ext cx="3528392" cy="3024336"/>
                    </a:xfrm>
                    <a:prstGeom prst="round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sz="1600" b="1">
                        <a:solidFill>
                          <a:schemeClr val="tx1">
                            <a:lumMod val="85000"/>
                            <a:lumOff val="15000"/>
                          </a:schemeClr>
                        </a:solidFill>
                      </a:endParaRPr>
                    </a:p>
                    <a:p>
                      <a:pPr algn="ctr"/>
                      <a:endParaRPr lang="nl-NL" sz="1600" b="1">
                        <a:solidFill>
                          <a:schemeClr val="tx1">
                            <a:lumMod val="85000"/>
                            <a:lumOff val="15000"/>
                          </a:schemeClr>
                        </a:solidFill>
                      </a:endParaRPr>
                    </a:p>
                    <a:p>
                      <a:pPr algn="ctr"/>
                      <a:endParaRPr lang="nl-NL" sz="1600" b="1">
                        <a:solidFill>
                          <a:schemeClr val="tx1">
                            <a:lumMod val="85000"/>
                            <a:lumOff val="15000"/>
                          </a:schemeClr>
                        </a:solidFill>
                      </a:endParaRPr>
                    </a:p>
                    <a:p>
                      <a:pPr algn="ctr"/>
                      <a:endParaRPr lang="nl-NL" sz="1600" b="1">
                        <a:solidFill>
                          <a:schemeClr val="tx1">
                            <a:lumMod val="85000"/>
                            <a:lumOff val="15000"/>
                          </a:schemeClr>
                        </a:solidFill>
                      </a:endParaRPr>
                    </a:p>
                    <a:p>
                      <a:pPr algn="ctr"/>
                      <a:endParaRPr lang="nl-NL" sz="1600">
                        <a:solidFill>
                          <a:schemeClr val="tx1">
                            <a:lumMod val="85000"/>
                            <a:lumOff val="15000"/>
                          </a:schemeClr>
                        </a:solidFill>
                      </a:endParaRPr>
                    </a:p>
                    <a:p>
                      <a:pPr algn="ctr"/>
                      <a:endParaRPr lang="nl-NL" sz="1600">
                        <a:solidFill>
                          <a:schemeClr val="tx1">
                            <a:lumMod val="85000"/>
                            <a:lumOff val="15000"/>
                          </a:schemeClr>
                        </a:solidFill>
                      </a:endParaRPr>
                    </a:p>
                    <a:p>
                      <a:pPr algn="ctr"/>
                      <a:endParaRPr lang="nl-NL" sz="1600">
                        <a:solidFill>
                          <a:schemeClr val="tx1">
                            <a:lumMod val="85000"/>
                            <a:lumOff val="15000"/>
                          </a:schemeClr>
                        </a:solidFill>
                      </a:endParaRPr>
                    </a:p>
                    <a:p>
                      <a:pPr algn="ctr"/>
                      <a:endParaRPr lang="nl-NL" sz="1600">
                        <a:solidFill>
                          <a:schemeClr val="tx1">
                            <a:lumMod val="85000"/>
                            <a:lumOff val="15000"/>
                          </a:schemeClr>
                        </a:solidFill>
                      </a:endParaRPr>
                    </a:p>
                    <a:p>
                      <a:pPr algn="ctr"/>
                      <a:endParaRPr lang="nl-NL" sz="1600">
                        <a:solidFill>
                          <a:schemeClr val="tx1">
                            <a:lumMod val="85000"/>
                            <a:lumOff val="15000"/>
                          </a:schemeClr>
                        </a:solidFill>
                      </a:endParaRPr>
                    </a:p>
                    <a:p>
                      <a:pPr algn="ctr"/>
                      <a:endParaRPr lang="nl-NL" sz="1600">
                        <a:solidFill>
                          <a:schemeClr val="tx1">
                            <a:lumMod val="85000"/>
                            <a:lumOff val="15000"/>
                          </a:schemeClr>
                        </a:solidFill>
                      </a:endParaRPr>
                    </a:p>
                    <a:p>
                      <a:pPr algn="ctr"/>
                      <a:endParaRPr lang="nl-NL" sz="1600">
                        <a:solidFill>
                          <a:schemeClr val="tx1">
                            <a:lumMod val="85000"/>
                            <a:lumOff val="15000"/>
                          </a:schemeClr>
                        </a:solidFill>
                      </a:endParaRPr>
                    </a:p>
                  </p:txBody>
                </p:sp>
                <p:sp>
                  <p:nvSpPr>
                    <p:cNvPr id="5" name="Afgeronde rechthoek 4"/>
                    <p:cNvSpPr/>
                    <p:nvPr/>
                  </p:nvSpPr>
                  <p:spPr>
                    <a:xfrm>
                      <a:off x="899592" y="2420888"/>
                      <a:ext cx="3528392" cy="3024336"/>
                    </a:xfrm>
                    <a:prstGeom prst="roundRect">
                      <a:avLst>
                        <a:gd name="adj" fmla="val 20168"/>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b="1">
                        <a:solidFill>
                          <a:schemeClr val="tx2"/>
                        </a:solidFill>
                      </a:endParaRPr>
                    </a:p>
                  </p:txBody>
                </p:sp>
              </p:grpSp>
              <p:grpSp>
                <p:nvGrpSpPr>
                  <p:cNvPr id="11" name="Groep 10"/>
                  <p:cNvGrpSpPr/>
                  <p:nvPr/>
                </p:nvGrpSpPr>
                <p:grpSpPr>
                  <a:xfrm flipV="1">
                    <a:off x="5360526" y="3039990"/>
                    <a:ext cx="2459792" cy="1899028"/>
                    <a:chOff x="5360526" y="2870720"/>
                    <a:chExt cx="2459792" cy="1899028"/>
                  </a:xfrm>
                </p:grpSpPr>
                <p:sp>
                  <p:nvSpPr>
                    <p:cNvPr id="8" name="Ovaal 7"/>
                    <p:cNvSpPr/>
                    <p:nvPr/>
                  </p:nvSpPr>
                  <p:spPr>
                    <a:xfrm>
                      <a:off x="5360526" y="2876494"/>
                      <a:ext cx="1440162" cy="1129825"/>
                    </a:xfrm>
                    <a:prstGeom prst="ellipse">
                      <a:avLst/>
                    </a:prstGeom>
                    <a:solidFill>
                      <a:srgbClr val="32E297">
                        <a:alpha val="45882"/>
                      </a:srgbClr>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a:p>
                  </p:txBody>
                </p:sp>
                <p:sp>
                  <p:nvSpPr>
                    <p:cNvPr id="10" name="Ovaal 9"/>
                    <p:cNvSpPr/>
                    <p:nvPr/>
                  </p:nvSpPr>
                  <p:spPr>
                    <a:xfrm>
                      <a:off x="5864582" y="3639923"/>
                      <a:ext cx="1440161" cy="1129825"/>
                    </a:xfrm>
                    <a:prstGeom prst="ellipse">
                      <a:avLst/>
                    </a:prstGeom>
                    <a:solidFill>
                      <a:srgbClr val="32E297">
                        <a:alpha val="45882"/>
                      </a:srgbClr>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100"/>
                    </a:p>
                  </p:txBody>
                </p:sp>
                <p:sp>
                  <p:nvSpPr>
                    <p:cNvPr id="9" name="Ovaal 8"/>
                    <p:cNvSpPr/>
                    <p:nvPr/>
                  </p:nvSpPr>
                  <p:spPr>
                    <a:xfrm>
                      <a:off x="6380156" y="2870720"/>
                      <a:ext cx="1440162" cy="1129825"/>
                    </a:xfrm>
                    <a:prstGeom prst="ellipse">
                      <a:avLst/>
                    </a:prstGeom>
                    <a:solidFill>
                      <a:srgbClr val="32E297">
                        <a:alpha val="45882"/>
                      </a:srgbClr>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a:p>
                  </p:txBody>
                </p:sp>
              </p:grpSp>
              <p:sp>
                <p:nvSpPr>
                  <p:cNvPr id="14" name="Tekstvak 13"/>
                  <p:cNvSpPr txBox="1"/>
                  <p:nvPr/>
                </p:nvSpPr>
                <p:spPr>
                  <a:xfrm>
                    <a:off x="5861973" y="3015862"/>
                    <a:ext cx="1440160" cy="889244"/>
                  </a:xfrm>
                  <a:prstGeom prst="rect">
                    <a:avLst/>
                  </a:prstGeom>
                  <a:noFill/>
                </p:spPr>
                <p:txBody>
                  <a:bodyPr wrap="square" rtlCol="0">
                    <a:spAutoFit/>
                  </a:bodyPr>
                  <a:lstStyle/>
                  <a:p>
                    <a:pPr algn="ctr"/>
                    <a:r>
                      <a:rPr lang="nl-NL" sz="1100"/>
                      <a:t>School </a:t>
                    </a:r>
                  </a:p>
                  <a:p>
                    <a:pPr algn="ctr"/>
                    <a:r>
                      <a:rPr lang="nl-NL" sz="1100"/>
                      <a:t>(Team, leerling, pedagogische begeleider counselor, CLB, …)</a:t>
                    </a:r>
                    <a:endParaRPr lang="nl-BE" sz="1100"/>
                  </a:p>
                </p:txBody>
              </p:sp>
              <p:sp>
                <p:nvSpPr>
                  <p:cNvPr id="15" name="Tekstvak 14"/>
                  <p:cNvSpPr txBox="1"/>
                  <p:nvPr/>
                </p:nvSpPr>
                <p:spPr>
                  <a:xfrm>
                    <a:off x="5273058" y="4241493"/>
                    <a:ext cx="1440160" cy="262400"/>
                  </a:xfrm>
                  <a:prstGeom prst="rect">
                    <a:avLst/>
                  </a:prstGeom>
                  <a:noFill/>
                </p:spPr>
                <p:txBody>
                  <a:bodyPr wrap="square" rtlCol="0">
                    <a:spAutoFit/>
                  </a:bodyPr>
                  <a:lstStyle/>
                  <a:p>
                    <a:pPr algn="ctr"/>
                    <a:r>
                      <a:rPr lang="nl-NL" sz="1200"/>
                      <a:t>Ouders</a:t>
                    </a:r>
                  </a:p>
                </p:txBody>
              </p:sp>
              <p:sp>
                <p:nvSpPr>
                  <p:cNvPr id="16" name="Tekstvak 15"/>
                  <p:cNvSpPr txBox="1"/>
                  <p:nvPr/>
                </p:nvSpPr>
                <p:spPr>
                  <a:xfrm>
                    <a:off x="6541369" y="4251803"/>
                    <a:ext cx="1440160" cy="262400"/>
                  </a:xfrm>
                  <a:prstGeom prst="rect">
                    <a:avLst/>
                  </a:prstGeom>
                  <a:noFill/>
                </p:spPr>
                <p:txBody>
                  <a:bodyPr wrap="square" rtlCol="0">
                    <a:spAutoFit/>
                  </a:bodyPr>
                  <a:lstStyle/>
                  <a:p>
                    <a:pPr algn="ctr"/>
                    <a:r>
                      <a:rPr lang="nl-NL" sz="1200"/>
                      <a:t>Gemeenschap</a:t>
                    </a:r>
                  </a:p>
                </p:txBody>
              </p:sp>
            </p:grpSp>
            <p:sp>
              <p:nvSpPr>
                <p:cNvPr id="7" name="Tekstvak 6"/>
                <p:cNvSpPr txBox="1"/>
                <p:nvPr/>
              </p:nvSpPr>
              <p:spPr>
                <a:xfrm>
                  <a:off x="975924" y="2131368"/>
                  <a:ext cx="3370729" cy="1474617"/>
                </a:xfrm>
                <a:prstGeom prst="rect">
                  <a:avLst/>
                </a:prstGeom>
                <a:noFill/>
              </p:spPr>
              <p:txBody>
                <a:bodyPr wrap="square" rtlCol="0">
                  <a:spAutoFit/>
                </a:bodyPr>
                <a:lstStyle/>
                <a:p>
                  <a:pPr algn="ctr"/>
                  <a:r>
                    <a:rPr lang="nl-NL" b="1" dirty="0">
                      <a:solidFill>
                        <a:schemeClr val="tx1">
                          <a:lumMod val="85000"/>
                          <a:lumOff val="15000"/>
                        </a:schemeClr>
                      </a:solidFill>
                      <a:effectLst>
                        <a:outerShdw blurRad="38100" dist="38100" dir="2700000" algn="tl">
                          <a:srgbClr val="000000">
                            <a:alpha val="43137"/>
                          </a:srgbClr>
                        </a:outerShdw>
                      </a:effectLst>
                      <a:latin typeface="Poiret One" panose="02000000000000000000" pitchFamily="2" charset="0"/>
                    </a:rPr>
                    <a:t>DOEL A</a:t>
                  </a:r>
                </a:p>
                <a:p>
                  <a:pPr algn="ctr"/>
                  <a:r>
                    <a:rPr lang="nl-NL" b="1" dirty="0">
                      <a:solidFill>
                        <a:schemeClr val="tx1">
                          <a:lumMod val="85000"/>
                          <a:lumOff val="15000"/>
                        </a:schemeClr>
                      </a:solidFill>
                      <a:latin typeface="+mj-lt"/>
                    </a:rPr>
                    <a:t>Diversiteit waarderen en benutten in de klaspraktijk</a:t>
                  </a:r>
                </a:p>
                <a:p>
                  <a:pPr algn="ctr"/>
                  <a:endParaRPr lang="nl-NL" dirty="0">
                    <a:solidFill>
                      <a:schemeClr val="tx1">
                        <a:lumMod val="85000"/>
                        <a:lumOff val="15000"/>
                      </a:schemeClr>
                    </a:solidFill>
                  </a:endParaRPr>
                </a:p>
                <a:p>
                  <a:pPr algn="ctr"/>
                  <a:endParaRPr lang="nl-NL" sz="1600" b="1" dirty="0">
                    <a:solidFill>
                      <a:schemeClr val="tx1">
                        <a:lumMod val="85000"/>
                        <a:lumOff val="15000"/>
                      </a:schemeClr>
                    </a:solidFill>
                    <a:latin typeface="+mj-lt"/>
                  </a:endParaRPr>
                </a:p>
              </p:txBody>
            </p:sp>
            <p:sp>
              <p:nvSpPr>
                <p:cNvPr id="18" name="Tekstvak 17"/>
                <p:cNvSpPr txBox="1"/>
                <p:nvPr/>
              </p:nvSpPr>
              <p:spPr>
                <a:xfrm>
                  <a:off x="4974985" y="2144272"/>
                  <a:ext cx="3370729" cy="941245"/>
                </a:xfrm>
                <a:prstGeom prst="rect">
                  <a:avLst/>
                </a:prstGeom>
                <a:noFill/>
              </p:spPr>
              <p:txBody>
                <a:bodyPr wrap="square" rtlCol="0">
                  <a:spAutoFit/>
                </a:bodyPr>
                <a:lstStyle/>
                <a:p>
                  <a:pPr algn="ctr"/>
                  <a:r>
                    <a:rPr lang="nl-NL" b="1" dirty="0">
                      <a:solidFill>
                        <a:schemeClr val="tx1">
                          <a:lumMod val="85000"/>
                          <a:lumOff val="15000"/>
                        </a:schemeClr>
                      </a:solidFill>
                      <a:effectLst>
                        <a:outerShdw blurRad="38100" dist="38100" dir="2700000" algn="tl">
                          <a:srgbClr val="000000">
                            <a:alpha val="43137"/>
                          </a:srgbClr>
                        </a:outerShdw>
                      </a:effectLst>
                      <a:latin typeface="Poiret One" panose="02000000000000000000" pitchFamily="2" charset="0"/>
                    </a:rPr>
                    <a:t>DOEL B </a:t>
                  </a:r>
                </a:p>
                <a:p>
                  <a:pPr algn="ctr"/>
                  <a:r>
                    <a:rPr lang="nl-NL" b="1" dirty="0">
                      <a:solidFill>
                        <a:schemeClr val="tx1">
                          <a:lumMod val="85000"/>
                          <a:lumOff val="15000"/>
                        </a:schemeClr>
                      </a:solidFill>
                      <a:latin typeface="+mj-lt"/>
                    </a:rPr>
                    <a:t>Verbindende samenwerking realiseren</a:t>
                  </a:r>
                </a:p>
              </p:txBody>
            </p:sp>
          </p:grpSp>
          <p:sp>
            <p:nvSpPr>
              <p:cNvPr id="24" name="Tekstvak 23"/>
              <p:cNvSpPr txBox="1"/>
              <p:nvPr/>
            </p:nvSpPr>
            <p:spPr>
              <a:xfrm>
                <a:off x="1814204" y="855209"/>
                <a:ext cx="5948901" cy="1015663"/>
              </a:xfrm>
              <a:prstGeom prst="rect">
                <a:avLst/>
              </a:prstGeom>
              <a:noFill/>
            </p:spPr>
            <p:txBody>
              <a:bodyPr wrap="square" rtlCol="0">
                <a:spAutoFit/>
              </a:bodyPr>
              <a:lstStyle/>
              <a:p>
                <a:pPr algn="ctr"/>
                <a:r>
                  <a:rPr lang="nl-NL" sz="2000" b="1" dirty="0">
                    <a:solidFill>
                      <a:schemeClr val="tx1">
                        <a:lumMod val="85000"/>
                        <a:lumOff val="15000"/>
                      </a:schemeClr>
                    </a:solidFill>
                    <a:latin typeface="+mj-lt"/>
                  </a:rPr>
                  <a:t>COMPETENTIEONTWIKKELING </a:t>
                </a:r>
              </a:p>
              <a:p>
                <a:pPr algn="ctr"/>
                <a:r>
                  <a:rPr lang="nl-NL" sz="2000" b="1" dirty="0">
                    <a:solidFill>
                      <a:schemeClr val="tx1">
                        <a:lumMod val="85000"/>
                        <a:lumOff val="15000"/>
                      </a:schemeClr>
                    </a:solidFill>
                    <a:latin typeface="+mj-lt"/>
                  </a:rPr>
                  <a:t>van (toekomstige) leraren en teams </a:t>
                </a:r>
              </a:p>
              <a:p>
                <a:pPr algn="ctr"/>
                <a:r>
                  <a:rPr lang="nl-NL" sz="2000" b="1" dirty="0">
                    <a:solidFill>
                      <a:schemeClr val="tx1">
                        <a:lumMod val="85000"/>
                        <a:lumOff val="15000"/>
                      </a:schemeClr>
                    </a:solidFill>
                    <a:latin typeface="+mj-lt"/>
                  </a:rPr>
                  <a:t>om inclusieve leeromgevingen te creëren</a:t>
                </a:r>
              </a:p>
            </p:txBody>
          </p:sp>
        </p:grpSp>
        <p:sp>
          <p:nvSpPr>
            <p:cNvPr id="26" name="Tekstvak 25"/>
            <p:cNvSpPr txBox="1"/>
            <p:nvPr/>
          </p:nvSpPr>
          <p:spPr>
            <a:xfrm>
              <a:off x="1920625" y="5397609"/>
              <a:ext cx="5948901" cy="400110"/>
            </a:xfrm>
            <a:prstGeom prst="rect">
              <a:avLst/>
            </a:prstGeom>
            <a:noFill/>
          </p:spPr>
          <p:txBody>
            <a:bodyPr wrap="square" rtlCol="0">
              <a:spAutoFit/>
            </a:bodyPr>
            <a:lstStyle/>
            <a:p>
              <a:pPr algn="ctr"/>
              <a:r>
                <a:rPr lang="nl-NL" sz="2000" b="1">
                  <a:solidFill>
                    <a:schemeClr val="tx1">
                      <a:lumMod val="85000"/>
                      <a:lumOff val="15000"/>
                    </a:schemeClr>
                  </a:solidFill>
                  <a:latin typeface="+mj-lt"/>
                </a:rPr>
                <a:t>Via: professionele ontwikkeling</a:t>
              </a:r>
            </a:p>
          </p:txBody>
        </p:sp>
      </p:grpSp>
      <p:sp>
        <p:nvSpPr>
          <p:cNvPr id="12" name="Tekstvak 11"/>
          <p:cNvSpPr txBox="1"/>
          <p:nvPr/>
        </p:nvSpPr>
        <p:spPr>
          <a:xfrm>
            <a:off x="641637" y="237753"/>
            <a:ext cx="10839017" cy="769441"/>
          </a:xfrm>
          <a:prstGeom prst="rect">
            <a:avLst/>
          </a:prstGeom>
          <a:noFill/>
        </p:spPr>
        <p:txBody>
          <a:bodyPr wrap="square" rtlCol="0">
            <a:spAutoFit/>
          </a:bodyPr>
          <a:lstStyle/>
          <a:p>
            <a:r>
              <a:rPr lang="nl-NL" sz="4400" b="1" dirty="0">
                <a:solidFill>
                  <a:schemeClr val="tx1">
                    <a:lumMod val="75000"/>
                    <a:lumOff val="25000"/>
                  </a:schemeClr>
                </a:solidFill>
                <a:latin typeface="Roboto"/>
                <a:ea typeface="+mj-ea"/>
                <a:cs typeface="+mj-cs"/>
              </a:rPr>
              <a:t>Doelen </a:t>
            </a:r>
            <a:r>
              <a:rPr lang="nl-NL" sz="4400" b="1" dirty="0" err="1">
                <a:solidFill>
                  <a:schemeClr val="tx1">
                    <a:lumMod val="75000"/>
                    <a:lumOff val="25000"/>
                  </a:schemeClr>
                </a:solidFill>
                <a:latin typeface="Roboto"/>
                <a:ea typeface="+mj-ea"/>
                <a:cs typeface="+mj-cs"/>
              </a:rPr>
              <a:t>Potential</a:t>
            </a:r>
            <a:r>
              <a:rPr lang="nl-NL" sz="4400" b="1" dirty="0">
                <a:solidFill>
                  <a:schemeClr val="tx1">
                    <a:lumMod val="75000"/>
                    <a:lumOff val="25000"/>
                  </a:schemeClr>
                </a:solidFill>
                <a:latin typeface="Roboto"/>
                <a:ea typeface="+mj-ea"/>
                <a:cs typeface="+mj-cs"/>
              </a:rPr>
              <a:t>: </a:t>
            </a:r>
            <a:r>
              <a:rPr lang="nl-BE" sz="4400" b="1" dirty="0">
                <a:solidFill>
                  <a:schemeClr val="tx1">
                    <a:lumMod val="75000"/>
                    <a:lumOff val="25000"/>
                  </a:schemeClr>
                </a:solidFill>
                <a:latin typeface="Roboto"/>
                <a:ea typeface="+mj-ea"/>
                <a:cs typeface="+mj-cs"/>
              </a:rPr>
              <a:t>wat beogen we…?</a:t>
            </a:r>
            <a:endParaRPr lang="nl-NL" sz="4400" b="1" dirty="0">
              <a:solidFill>
                <a:schemeClr val="tx1">
                  <a:lumMod val="75000"/>
                  <a:lumOff val="25000"/>
                </a:schemeClr>
              </a:solidFill>
              <a:latin typeface="Roboto"/>
              <a:ea typeface="+mj-ea"/>
              <a:cs typeface="+mj-cs"/>
            </a:endParaRPr>
          </a:p>
        </p:txBody>
      </p:sp>
      <p:sp>
        <p:nvSpPr>
          <p:cNvPr id="23" name="Tijdelijke aanduiding voor inhoud 2"/>
          <p:cNvSpPr txBox="1">
            <a:spLocks/>
          </p:cNvSpPr>
          <p:nvPr/>
        </p:nvSpPr>
        <p:spPr>
          <a:xfrm>
            <a:off x="641637" y="1123011"/>
            <a:ext cx="11313460" cy="4805611"/>
          </a:xfrm>
          <a:prstGeom prst="rect">
            <a:avLst/>
          </a:prstGeom>
        </p:spPr>
        <p:txBody>
          <a:bodyPr>
            <a:normAutofit/>
          </a:bodyPr>
          <a:lstStyle>
            <a:lvl1pPr marL="228600" indent="-228600" algn="l" defTabSz="914400" rtl="0" eaLnBrk="1" latinLnBrk="0" hangingPunct="1">
              <a:lnSpc>
                <a:spcPct val="90000"/>
              </a:lnSpc>
              <a:spcBef>
                <a:spcPts val="1000"/>
              </a:spcBef>
              <a:buClr>
                <a:schemeClr val="bg1">
                  <a:lumMod val="75000"/>
                </a:schemeClr>
              </a:buClr>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Bef>
                <a:spcPts val="0"/>
              </a:spcBef>
              <a:buFont typeface="Arial" panose="020B0604020202020204" pitchFamily="34" charset="0"/>
              <a:buNone/>
              <a:defRPr/>
            </a:pPr>
            <a:endParaRPr lang="nl-BE" kern="0" dirty="0">
              <a:solidFill>
                <a:prstClr val="black">
                  <a:lumMod val="85000"/>
                  <a:lumOff val="15000"/>
                </a:prstClr>
              </a:solidFill>
            </a:endParaRPr>
          </a:p>
          <a:p>
            <a:pPr defTabSz="457200">
              <a:lnSpc>
                <a:spcPct val="100000"/>
              </a:lnSpc>
              <a:spcBef>
                <a:spcPts val="0"/>
              </a:spcBef>
              <a:buFont typeface="Wingdings" charset="2"/>
              <a:buChar char="q"/>
              <a:defRPr/>
            </a:pPr>
            <a:endParaRPr lang="nl-BE" kern="0" dirty="0">
              <a:solidFill>
                <a:prstClr val="black">
                  <a:lumMod val="85000"/>
                  <a:lumOff val="15000"/>
                </a:prstClr>
              </a:solidFill>
            </a:endParaRPr>
          </a:p>
          <a:p>
            <a:pPr marL="0" indent="0" defTabSz="457200">
              <a:lnSpc>
                <a:spcPct val="100000"/>
              </a:lnSpc>
              <a:spcBef>
                <a:spcPts val="0"/>
              </a:spcBef>
              <a:buFont typeface="Arial" panose="020B0604020202020204" pitchFamily="34" charset="0"/>
              <a:buNone/>
              <a:defRPr/>
            </a:pPr>
            <a:endParaRPr lang="nl-BE" sz="2600" dirty="0"/>
          </a:p>
        </p:txBody>
      </p:sp>
    </p:spTree>
    <p:extLst>
      <p:ext uri="{BB962C8B-B14F-4D97-AF65-F5344CB8AC3E}">
        <p14:creationId xmlns:p14="http://schemas.microsoft.com/office/powerpoint/2010/main" val="1487080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stretch>
            <a:fillRect/>
          </a:stretch>
        </p:blipFill>
        <p:spPr>
          <a:xfrm>
            <a:off x="1035049" y="432345"/>
            <a:ext cx="3850475" cy="2562316"/>
          </a:xfrm>
          <a:prstGeom prst="rect">
            <a:avLst/>
          </a:prstGeom>
        </p:spPr>
      </p:pic>
      <p:sp>
        <p:nvSpPr>
          <p:cNvPr id="5" name="Tekstvak 4"/>
          <p:cNvSpPr txBox="1"/>
          <p:nvPr/>
        </p:nvSpPr>
        <p:spPr>
          <a:xfrm>
            <a:off x="988296" y="3362401"/>
            <a:ext cx="4728085" cy="3046988"/>
          </a:xfrm>
          <a:prstGeom prst="rect">
            <a:avLst/>
          </a:prstGeom>
          <a:noFill/>
        </p:spPr>
        <p:txBody>
          <a:bodyPr wrap="square" rtlCol="0">
            <a:spAutoFit/>
          </a:bodyPr>
          <a:lstStyle/>
          <a:p>
            <a:r>
              <a:rPr lang="nl-NL" sz="2400" b="1" u="sng" dirty="0"/>
              <a:t>Hulpbron eigen kijk – helpende gedachten</a:t>
            </a:r>
            <a:r>
              <a:rPr lang="nl-NL" sz="2400" dirty="0"/>
              <a:t> </a:t>
            </a:r>
          </a:p>
          <a:p>
            <a:endParaRPr lang="nl-BE" sz="2400" dirty="0"/>
          </a:p>
          <a:p>
            <a:r>
              <a:rPr lang="nl-BE" sz="2400" dirty="0"/>
              <a:t>Word je bewust van de impact van eigen gedachten en overtuigingen die je helpen of hinderen om je doel te bereiken. Versterk je motivatie en geloof in ieders groeikansen.</a:t>
            </a:r>
            <a:endParaRPr lang="nl-NL" dirty="0"/>
          </a:p>
        </p:txBody>
      </p:sp>
      <p:pic>
        <p:nvPicPr>
          <p:cNvPr id="6" name="Afbeelding 5"/>
          <p:cNvPicPr>
            <a:picLocks noChangeAspect="1"/>
          </p:cNvPicPr>
          <p:nvPr/>
        </p:nvPicPr>
        <p:blipFill>
          <a:blip r:embed="rId4"/>
          <a:stretch>
            <a:fillRect/>
          </a:stretch>
        </p:blipFill>
        <p:spPr>
          <a:xfrm>
            <a:off x="6475620" y="141262"/>
            <a:ext cx="4451460" cy="2377979"/>
          </a:xfrm>
          <a:prstGeom prst="rect">
            <a:avLst/>
          </a:prstGeom>
        </p:spPr>
      </p:pic>
      <p:pic>
        <p:nvPicPr>
          <p:cNvPr id="7" name="Picture 2" descr="Afbeeldingsresultaat voor snape teacher meme">
            <a:extLst>
              <a:ext uri="{FF2B5EF4-FFF2-40B4-BE49-F238E27FC236}">
                <a16:creationId xmlns:a16="http://schemas.microsoft.com/office/drawing/2014/main" id="{1919642B-4B68-5C46-9E57-DC363A58636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75620" y="2994661"/>
            <a:ext cx="4728085" cy="3782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668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22339"/>
            <a:ext cx="11064766" cy="1333333"/>
          </a:xfrm>
        </p:spPr>
        <p:txBody>
          <a:bodyPr>
            <a:normAutofit/>
          </a:bodyPr>
          <a:lstStyle/>
          <a:p>
            <a:r>
              <a:rPr lang="nl-NL" dirty="0"/>
              <a:t>3. Hink-stap-sprong naar inclusie: waarheen wijst de GPS?</a:t>
            </a:r>
          </a:p>
        </p:txBody>
      </p:sp>
      <p:pic>
        <p:nvPicPr>
          <p:cNvPr id="3" name="Afbeelding 2"/>
          <p:cNvPicPr>
            <a:picLocks noChangeAspect="1"/>
          </p:cNvPicPr>
          <p:nvPr/>
        </p:nvPicPr>
        <p:blipFill>
          <a:blip r:embed="rId3"/>
          <a:stretch>
            <a:fillRect/>
          </a:stretch>
        </p:blipFill>
        <p:spPr>
          <a:xfrm>
            <a:off x="1567948" y="1654147"/>
            <a:ext cx="3651752" cy="2430075"/>
          </a:xfrm>
          <a:prstGeom prst="rect">
            <a:avLst/>
          </a:prstGeom>
        </p:spPr>
      </p:pic>
      <p:pic>
        <p:nvPicPr>
          <p:cNvPr id="5" name="Afbeelding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11534" y="1654147"/>
            <a:ext cx="3642266" cy="2430075"/>
          </a:xfrm>
          <a:prstGeom prst="rect">
            <a:avLst/>
          </a:prstGeom>
        </p:spPr>
      </p:pic>
      <p:pic>
        <p:nvPicPr>
          <p:cNvPr id="6" name="Afbeelding 5"/>
          <p:cNvPicPr>
            <a:picLocks noChangeAspect="1"/>
          </p:cNvPicPr>
          <p:nvPr/>
        </p:nvPicPr>
        <p:blipFill>
          <a:blip r:embed="rId5"/>
          <a:stretch>
            <a:fillRect/>
          </a:stretch>
        </p:blipFill>
        <p:spPr>
          <a:xfrm>
            <a:off x="4082970" y="4814987"/>
            <a:ext cx="4609618" cy="1920674"/>
          </a:xfrm>
          <a:prstGeom prst="rect">
            <a:avLst/>
          </a:prstGeom>
        </p:spPr>
      </p:pic>
      <p:sp>
        <p:nvSpPr>
          <p:cNvPr id="4" name="Tekstvak 3"/>
          <p:cNvSpPr txBox="1"/>
          <p:nvPr/>
        </p:nvSpPr>
        <p:spPr>
          <a:xfrm>
            <a:off x="1567948" y="4154211"/>
            <a:ext cx="2257425" cy="369332"/>
          </a:xfrm>
          <a:prstGeom prst="rect">
            <a:avLst/>
          </a:prstGeom>
          <a:noFill/>
        </p:spPr>
        <p:txBody>
          <a:bodyPr wrap="square" rtlCol="0">
            <a:spAutoFit/>
          </a:bodyPr>
          <a:lstStyle/>
          <a:p>
            <a:r>
              <a:rPr lang="nl-NL"/>
              <a:t>Sterktes?</a:t>
            </a:r>
          </a:p>
        </p:txBody>
      </p:sp>
      <p:sp>
        <p:nvSpPr>
          <p:cNvPr id="7" name="Tekstvak 6"/>
          <p:cNvSpPr txBox="1"/>
          <p:nvPr/>
        </p:nvSpPr>
        <p:spPr>
          <a:xfrm>
            <a:off x="7639050" y="4154211"/>
            <a:ext cx="3590925" cy="369332"/>
          </a:xfrm>
          <a:prstGeom prst="rect">
            <a:avLst/>
          </a:prstGeom>
          <a:noFill/>
        </p:spPr>
        <p:txBody>
          <a:bodyPr wrap="square" rtlCol="0">
            <a:spAutoFit/>
          </a:bodyPr>
          <a:lstStyle/>
          <a:p>
            <a:r>
              <a:rPr lang="nl-NL" dirty="0"/>
              <a:t>Uitdagingen? </a:t>
            </a:r>
          </a:p>
        </p:txBody>
      </p:sp>
      <p:sp>
        <p:nvSpPr>
          <p:cNvPr id="8" name="Toelichting met pijl in vier richtingen 11"/>
          <p:cNvSpPr/>
          <p:nvPr/>
        </p:nvSpPr>
        <p:spPr>
          <a:xfrm>
            <a:off x="3693507" y="1349699"/>
            <a:ext cx="5934075" cy="3465288"/>
          </a:xfrm>
          <a:prstGeom prst="quadArrowCallout">
            <a:avLst/>
          </a:prstGeom>
          <a:ln/>
        </p:spPr>
        <p:style>
          <a:lnRef idx="2">
            <a:schemeClr val="dk1"/>
          </a:lnRef>
          <a:fillRef idx="1">
            <a:schemeClr val="lt1"/>
          </a:fillRef>
          <a:effectRef idx="0">
            <a:schemeClr val="dk1"/>
          </a:effectRef>
          <a:fontRef idx="minor">
            <a:schemeClr val="dk1"/>
          </a:fontRef>
        </p:style>
        <p:txBody>
          <a:bodyPr rtlCol="0" anchor="ctr"/>
          <a:lstStyle/>
          <a:p>
            <a:pPr lvl="0"/>
            <a:r>
              <a:rPr lang="nl-BE" dirty="0"/>
              <a:t>Wissel uit: </a:t>
            </a:r>
          </a:p>
          <a:p>
            <a:pPr marL="285750" lvl="0" indent="-285750">
              <a:buFont typeface="Arial" panose="020B0604020202020204" pitchFamily="34" charset="0"/>
              <a:buChar char="•"/>
            </a:pPr>
            <a:r>
              <a:rPr lang="nl-BE" dirty="0"/>
              <a:t>Wat wil je tegen onze volgende bijeenkomst bereiken? </a:t>
            </a:r>
          </a:p>
          <a:p>
            <a:pPr marL="285750" lvl="0" indent="-285750">
              <a:buFont typeface="Arial" panose="020B0604020202020204" pitchFamily="34" charset="0"/>
              <a:buChar char="•"/>
            </a:pPr>
            <a:r>
              <a:rPr lang="nl-BE" dirty="0"/>
              <a:t>Wat ga je daarvoor doen? </a:t>
            </a:r>
          </a:p>
        </p:txBody>
      </p:sp>
      <p:sp>
        <p:nvSpPr>
          <p:cNvPr id="9" name="Tekstvak 8"/>
          <p:cNvSpPr txBox="1"/>
          <p:nvPr/>
        </p:nvSpPr>
        <p:spPr>
          <a:xfrm>
            <a:off x="4377858" y="5506964"/>
            <a:ext cx="4882829" cy="646331"/>
          </a:xfrm>
          <a:prstGeom prst="rect">
            <a:avLst/>
          </a:prstGeom>
          <a:noFill/>
        </p:spPr>
        <p:txBody>
          <a:bodyPr wrap="square" rtlCol="0">
            <a:spAutoFit/>
          </a:bodyPr>
          <a:lstStyle/>
          <a:p>
            <a:r>
              <a:rPr lang="nl-BE" dirty="0">
                <a:latin typeface="+mj-lt"/>
              </a:rPr>
              <a:t>Wat zou je willen leren, waar zou je in willen groeien?</a:t>
            </a:r>
          </a:p>
        </p:txBody>
      </p:sp>
    </p:spTree>
    <p:extLst>
      <p:ext uri="{BB962C8B-B14F-4D97-AF65-F5344CB8AC3E}">
        <p14:creationId xmlns:p14="http://schemas.microsoft.com/office/powerpoint/2010/main" val="2765110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9358312" y="4735469"/>
            <a:ext cx="2833687" cy="2122531"/>
          </a:xfrm>
          <a:prstGeom prst="rect">
            <a:avLst/>
          </a:prstGeom>
        </p:spPr>
      </p:pic>
      <p:pic>
        <p:nvPicPr>
          <p:cNvPr id="3" name="Afbeelding 2"/>
          <p:cNvPicPr>
            <a:picLocks noChangeAspect="1"/>
          </p:cNvPicPr>
          <p:nvPr/>
        </p:nvPicPr>
        <p:blipFill>
          <a:blip r:embed="rId4"/>
          <a:stretch>
            <a:fillRect/>
          </a:stretch>
        </p:blipFill>
        <p:spPr>
          <a:xfrm>
            <a:off x="8677908" y="2685368"/>
            <a:ext cx="3514091" cy="2338468"/>
          </a:xfrm>
          <a:prstGeom prst="rect">
            <a:avLst/>
          </a:prstGeom>
        </p:spPr>
      </p:pic>
      <p:pic>
        <p:nvPicPr>
          <p:cNvPr id="4" name="Afbeelding 3"/>
          <p:cNvPicPr>
            <a:picLocks noChangeAspect="1"/>
          </p:cNvPicPr>
          <p:nvPr/>
        </p:nvPicPr>
        <p:blipFill>
          <a:blip r:embed="rId5"/>
          <a:stretch>
            <a:fillRect/>
          </a:stretch>
        </p:blipFill>
        <p:spPr>
          <a:xfrm>
            <a:off x="8258517" y="1057323"/>
            <a:ext cx="3792429" cy="1688025"/>
          </a:xfrm>
          <a:prstGeom prst="rect">
            <a:avLst/>
          </a:prstGeom>
        </p:spPr>
      </p:pic>
      <p:sp>
        <p:nvSpPr>
          <p:cNvPr id="5" name="Tekstvak 4"/>
          <p:cNvSpPr txBox="1"/>
          <p:nvPr/>
        </p:nvSpPr>
        <p:spPr>
          <a:xfrm>
            <a:off x="619538" y="1057323"/>
            <a:ext cx="8312427" cy="5355312"/>
          </a:xfrm>
          <a:prstGeom prst="rect">
            <a:avLst/>
          </a:prstGeom>
          <a:noFill/>
        </p:spPr>
        <p:txBody>
          <a:bodyPr wrap="square" rtlCol="0">
            <a:spAutoFit/>
          </a:bodyPr>
          <a:lstStyle/>
          <a:p>
            <a:pPr marL="285750" lvl="0" indent="-285750">
              <a:buFont typeface="Arial" panose="020B0604020202020204" pitchFamily="34" charset="0"/>
              <a:buChar char="•"/>
            </a:pPr>
            <a:r>
              <a:rPr lang="nl-BE" dirty="0"/>
              <a:t>Breng je </a:t>
            </a:r>
            <a:r>
              <a:rPr lang="nl-BE" b="1" dirty="0"/>
              <a:t>vervolgacties in de praktijk</a:t>
            </a:r>
            <a:r>
              <a:rPr lang="nl-BE" dirty="0"/>
              <a:t>. Blijf inzetten op </a:t>
            </a:r>
            <a:r>
              <a:rPr lang="nl-BE" b="1" dirty="0"/>
              <a:t>kleine, concrete stappen</a:t>
            </a:r>
            <a:r>
              <a:rPr lang="nl-BE" dirty="0"/>
              <a:t>. Betrek je leerlingen, ouders, collega’s, directie of anderen waar mogelijk en spreek eventueel gericht iemand aan als kritische vriend. Laat je onderweg niet ontmoedigen als iets niet meteen lukt. Dat hoort er nu eenmaal bij als je iets nieuws wil leren of uitproberen.</a:t>
            </a:r>
          </a:p>
          <a:p>
            <a:pPr marL="285750" lvl="0" indent="-285750">
              <a:buFont typeface="Arial" panose="020B0604020202020204" pitchFamily="34" charset="0"/>
              <a:buChar char="•"/>
            </a:pPr>
            <a:endParaRPr lang="nl-BE" i="1" dirty="0"/>
          </a:p>
          <a:p>
            <a:pPr marL="285750" lvl="0" indent="-285750">
              <a:buFont typeface="Arial" panose="020B0604020202020204" pitchFamily="34" charset="0"/>
              <a:buChar char="•"/>
            </a:pPr>
            <a:r>
              <a:rPr lang="nl-BE" dirty="0"/>
              <a:t>Stel dat we opnieuw een </a:t>
            </a:r>
            <a:r>
              <a:rPr lang="nl-BE" b="1" dirty="0"/>
              <a:t>vlieg</a:t>
            </a:r>
            <a:r>
              <a:rPr lang="nl-BE" dirty="0"/>
              <a:t> zouden mogen zijn op jouw</a:t>
            </a:r>
            <a:r>
              <a:rPr lang="nl-BE" b="1" dirty="0"/>
              <a:t> klasmuur</a:t>
            </a:r>
            <a:r>
              <a:rPr lang="nl-BE" dirty="0"/>
              <a:t>. Wat wil je ons dan laten zien? Breng wat je doet </a:t>
            </a:r>
            <a:r>
              <a:rPr lang="nl-BE" b="1" dirty="0"/>
              <a:t>in beeld,</a:t>
            </a:r>
            <a:r>
              <a:rPr lang="nl-BE" dirty="0"/>
              <a:t> bijvoorbeeld in een korte filmclip van 1 à 3 minuten, een audio-opname van een stukje gesprek, foto’s van een bepaalde situatie,... Voor sommige doelen kies je misschien liever voor </a:t>
            </a:r>
            <a:r>
              <a:rPr lang="nl-BE" b="1" dirty="0"/>
              <a:t>tastbaar</a:t>
            </a:r>
            <a:r>
              <a:rPr lang="nl-BE" dirty="0"/>
              <a:t> materiaal om te illustreren wat je deed. Laat je zo nodig ondersteunen door mensen die je kunnen helpen. Het (beeld)materiaal is de opstap voor</a:t>
            </a:r>
            <a:r>
              <a:rPr lang="nl-BE" b="1" dirty="0"/>
              <a:t> de bijeenkomst ‘Eigen acties in de praktijk’.</a:t>
            </a:r>
            <a:r>
              <a:rPr lang="nl-BE" dirty="0"/>
              <a:t> In het professionaliseringstraject is dat bewust niet tegen volgende bijeenkomst, omdat je zo meer tijd hebt om aan de slag te gaan, dingen uit te proberen en te leren met vallen en opstaan. Vaak is de realiteit immers complexer dan vooraf gedacht. Inclusief onderwijs in de praktijk realiseren, is fijn als het lukt. Samen genieten van een glundermoment kan ons veel leren, maar ook blundermomenten leveren veel leerkansen op. Fouten maken moet dus, evengoed voor volwassenen als voor kinderen…</a:t>
            </a:r>
          </a:p>
        </p:txBody>
      </p:sp>
      <p:sp>
        <p:nvSpPr>
          <p:cNvPr id="7" name="Titel 1"/>
          <p:cNvSpPr txBox="1">
            <a:spLocks/>
          </p:cNvSpPr>
          <p:nvPr/>
        </p:nvSpPr>
        <p:spPr>
          <a:xfrm>
            <a:off x="166055" y="316771"/>
            <a:ext cx="12025945" cy="1391895"/>
          </a:xfrm>
          <a:prstGeom prst="rect">
            <a:avLst/>
          </a:prstGeom>
        </p:spPr>
        <p:txBody>
          <a:bodyPr/>
          <a:lstStyle>
            <a:lvl1pPr algn="l" defTabSz="914400" rtl="0" eaLnBrk="1" latinLnBrk="0" hangingPunct="1">
              <a:lnSpc>
                <a:spcPct val="90000"/>
              </a:lnSpc>
              <a:spcBef>
                <a:spcPct val="0"/>
              </a:spcBef>
              <a:buNone/>
              <a:defRPr sz="4400" b="1" kern="1200">
                <a:solidFill>
                  <a:schemeClr val="tx1">
                    <a:lumMod val="75000"/>
                    <a:lumOff val="25000"/>
                  </a:schemeClr>
                </a:solidFill>
                <a:effectLst/>
                <a:latin typeface="Poiret One" panose="02000000000000000000" pitchFamily="2" charset="0"/>
                <a:ea typeface="+mj-ea"/>
                <a:cs typeface="+mj-cs"/>
              </a:defRPr>
            </a:lvl1pPr>
          </a:lstStyle>
          <a:p>
            <a:r>
              <a:rPr lang="nl-NL" sz="3600" dirty="0">
                <a:latin typeface="Roboto"/>
              </a:rPr>
              <a:t>3. Hink-stap-sprong naar inclusie: praktijkopdracht</a:t>
            </a:r>
          </a:p>
        </p:txBody>
      </p:sp>
    </p:spTree>
    <p:extLst>
      <p:ext uri="{BB962C8B-B14F-4D97-AF65-F5344CB8AC3E}">
        <p14:creationId xmlns:p14="http://schemas.microsoft.com/office/powerpoint/2010/main" val="4022736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9259" y="472701"/>
            <a:ext cx="10515600" cy="1325563"/>
          </a:xfrm>
        </p:spPr>
        <p:txBody>
          <a:bodyPr/>
          <a:lstStyle/>
          <a:p>
            <a:r>
              <a:rPr lang="nl-NL" dirty="0"/>
              <a:t>Doelen bereikt?</a:t>
            </a:r>
          </a:p>
        </p:txBody>
      </p:sp>
      <p:sp>
        <p:nvSpPr>
          <p:cNvPr id="3" name="Tijdelijke aanduiding voor inhoud 2"/>
          <p:cNvSpPr>
            <a:spLocks noGrp="1"/>
          </p:cNvSpPr>
          <p:nvPr>
            <p:ph idx="1"/>
          </p:nvPr>
        </p:nvSpPr>
        <p:spPr>
          <a:xfrm>
            <a:off x="452568" y="2316208"/>
            <a:ext cx="11270509" cy="4154930"/>
          </a:xfrm>
        </p:spPr>
        <p:txBody>
          <a:bodyPr>
            <a:normAutofit/>
          </a:bodyPr>
          <a:lstStyle/>
          <a:p>
            <a:pPr lvl="0"/>
            <a:r>
              <a:rPr lang="nl-NL" dirty="0"/>
              <a:t>Je verwoordt wat je leerde uit je eerste acties om een inclusieve leeromgeving te creëren.</a:t>
            </a:r>
          </a:p>
          <a:p>
            <a:pPr marL="0" lvl="0" indent="0">
              <a:buNone/>
            </a:pPr>
            <a:endParaRPr lang="nl-NL" dirty="0"/>
          </a:p>
          <a:p>
            <a:pPr lvl="0"/>
            <a:r>
              <a:rPr lang="nl-NL" dirty="0"/>
              <a:t>Je krijgt inzicht in wie of wat jou kan helpen om je leeromgeving inclusiever te maken.</a:t>
            </a:r>
          </a:p>
          <a:p>
            <a:pPr marL="0" lvl="0" indent="0">
              <a:buNone/>
            </a:pPr>
            <a:endParaRPr lang="nl-NL" dirty="0"/>
          </a:p>
          <a:p>
            <a:pPr lvl="0"/>
            <a:r>
              <a:rPr lang="nl-NL" dirty="0"/>
              <a:t>Je bepaalt welke volgende stap je wil zetten.</a:t>
            </a:r>
            <a:endParaRPr lang="nl-BE" dirty="0"/>
          </a:p>
          <a:p>
            <a:endParaRPr lang="nl-NL" dirty="0"/>
          </a:p>
        </p:txBody>
      </p:sp>
      <p:pic>
        <p:nvPicPr>
          <p:cNvPr id="5" name="Afbeelding 4"/>
          <p:cNvPicPr>
            <a:picLocks noChangeAspect="1"/>
          </p:cNvPicPr>
          <p:nvPr/>
        </p:nvPicPr>
        <p:blipFill>
          <a:blip r:embed="rId3"/>
          <a:stretch>
            <a:fillRect/>
          </a:stretch>
        </p:blipFill>
        <p:spPr>
          <a:xfrm>
            <a:off x="8361309" y="-45245"/>
            <a:ext cx="2361453" cy="2361453"/>
          </a:xfrm>
          <a:prstGeom prst="rect">
            <a:avLst/>
          </a:prstGeom>
        </p:spPr>
      </p:pic>
    </p:spTree>
    <p:extLst>
      <p:ext uri="{BB962C8B-B14F-4D97-AF65-F5344CB8AC3E}">
        <p14:creationId xmlns:p14="http://schemas.microsoft.com/office/powerpoint/2010/main" val="14532883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Bedankt!</a:t>
            </a:r>
          </a:p>
        </p:txBody>
      </p:sp>
      <p:pic>
        <p:nvPicPr>
          <p:cNvPr id="6" name="Afbeelding 5">
            <a:extLst>
              <a:ext uri="{FF2B5EF4-FFF2-40B4-BE49-F238E27FC236}">
                <a16:creationId xmlns:a16="http://schemas.microsoft.com/office/drawing/2014/main" id="{20A2E27E-F741-B444-BFD4-E800A3686F0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623496" y="0"/>
            <a:ext cx="3063946" cy="3352037"/>
          </a:xfrm>
          <a:prstGeom prst="rect">
            <a:avLst/>
          </a:prstGeom>
        </p:spPr>
      </p:pic>
    </p:spTree>
    <p:extLst>
      <p:ext uri="{BB962C8B-B14F-4D97-AF65-F5344CB8AC3E}">
        <p14:creationId xmlns:p14="http://schemas.microsoft.com/office/powerpoint/2010/main" val="759575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69A963-5934-4B02-9A73-F52AA9D633DC}"/>
              </a:ext>
            </a:extLst>
          </p:cNvPr>
          <p:cNvSpPr>
            <a:spLocks noGrp="1"/>
          </p:cNvSpPr>
          <p:nvPr>
            <p:ph type="title"/>
          </p:nvPr>
        </p:nvSpPr>
        <p:spPr/>
        <p:txBody>
          <a:bodyPr/>
          <a:lstStyle/>
          <a:p>
            <a:r>
              <a:rPr lang="nl-BE" dirty="0"/>
              <a:t>Professionalisering voor leerkrachten</a:t>
            </a:r>
          </a:p>
        </p:txBody>
      </p:sp>
      <p:pic>
        <p:nvPicPr>
          <p:cNvPr id="8" name="Tijdelijke aanduiding voor inhoud 7">
            <a:extLst>
              <a:ext uri="{FF2B5EF4-FFF2-40B4-BE49-F238E27FC236}">
                <a16:creationId xmlns:a16="http://schemas.microsoft.com/office/drawing/2014/main" id="{C4DEF0DB-0A5A-4A56-A92C-0BCD6A5D56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83643" y="1690688"/>
            <a:ext cx="7195804" cy="4046849"/>
          </a:xfrm>
        </p:spPr>
      </p:pic>
    </p:spTree>
    <p:extLst>
      <p:ext uri="{BB962C8B-B14F-4D97-AF65-F5344CB8AC3E}">
        <p14:creationId xmlns:p14="http://schemas.microsoft.com/office/powerpoint/2010/main" val="3353498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9259" y="472701"/>
            <a:ext cx="10515600" cy="1325563"/>
          </a:xfrm>
        </p:spPr>
        <p:txBody>
          <a:bodyPr/>
          <a:lstStyle/>
          <a:p>
            <a:r>
              <a:rPr lang="nl-NL" dirty="0"/>
              <a:t>Doelen </a:t>
            </a:r>
          </a:p>
        </p:txBody>
      </p:sp>
      <p:sp>
        <p:nvSpPr>
          <p:cNvPr id="3" name="Tijdelijke aanduiding voor inhoud 2"/>
          <p:cNvSpPr>
            <a:spLocks noGrp="1"/>
          </p:cNvSpPr>
          <p:nvPr>
            <p:ph idx="1"/>
          </p:nvPr>
        </p:nvSpPr>
        <p:spPr>
          <a:xfrm>
            <a:off x="452568" y="2316208"/>
            <a:ext cx="11270509" cy="4154930"/>
          </a:xfrm>
        </p:spPr>
        <p:txBody>
          <a:bodyPr>
            <a:normAutofit/>
          </a:bodyPr>
          <a:lstStyle/>
          <a:p>
            <a:pPr lvl="0"/>
            <a:r>
              <a:rPr lang="nl-NL" dirty="0"/>
              <a:t>Je verwoordt wat je leerde uit je eerste acties om een inclusieve leeromgeving te creëren.</a:t>
            </a:r>
          </a:p>
          <a:p>
            <a:pPr lvl="0"/>
            <a:endParaRPr lang="nl-NL" dirty="0"/>
          </a:p>
          <a:p>
            <a:pPr lvl="0"/>
            <a:r>
              <a:rPr lang="nl-NL" dirty="0"/>
              <a:t>Je krijgt inzicht in wie of wat jou kan helpen om je leeromgeving inclusiever te maken.</a:t>
            </a:r>
          </a:p>
          <a:p>
            <a:pPr marL="0" lvl="0" indent="0">
              <a:buNone/>
            </a:pPr>
            <a:endParaRPr lang="nl-NL" dirty="0"/>
          </a:p>
          <a:p>
            <a:pPr lvl="0"/>
            <a:r>
              <a:rPr lang="nl-NL" dirty="0"/>
              <a:t>Je bepaalt welke volgende stap je wil zetten.</a:t>
            </a:r>
            <a:endParaRPr lang="nl-BE" dirty="0"/>
          </a:p>
          <a:p>
            <a:endParaRPr lang="nl-NL" dirty="0"/>
          </a:p>
        </p:txBody>
      </p:sp>
      <p:pic>
        <p:nvPicPr>
          <p:cNvPr id="5" name="Afbeelding 4"/>
          <p:cNvPicPr>
            <a:picLocks noChangeAspect="1"/>
          </p:cNvPicPr>
          <p:nvPr/>
        </p:nvPicPr>
        <p:blipFill>
          <a:blip r:embed="rId3"/>
          <a:stretch>
            <a:fillRect/>
          </a:stretch>
        </p:blipFill>
        <p:spPr>
          <a:xfrm>
            <a:off x="8361309" y="-45245"/>
            <a:ext cx="2361453" cy="2361453"/>
          </a:xfrm>
          <a:prstGeom prst="rect">
            <a:avLst/>
          </a:prstGeom>
        </p:spPr>
      </p:pic>
    </p:spTree>
    <p:extLst>
      <p:ext uri="{BB962C8B-B14F-4D97-AF65-F5344CB8AC3E}">
        <p14:creationId xmlns:p14="http://schemas.microsoft.com/office/powerpoint/2010/main" val="1658146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79978" y="263669"/>
            <a:ext cx="10515600" cy="1325563"/>
          </a:xfrm>
        </p:spPr>
        <p:txBody>
          <a:bodyPr>
            <a:normAutofit/>
          </a:bodyPr>
          <a:lstStyle/>
          <a:p>
            <a:pPr lvl="0"/>
            <a:r>
              <a:rPr lang="nl-NL" dirty="0"/>
              <a:t>1. </a:t>
            </a:r>
            <a:r>
              <a:rPr lang="nl-BE" dirty="0"/>
              <a:t>Van actie naar reflectie: </a:t>
            </a:r>
            <a:br>
              <a:rPr lang="nl-BE" dirty="0"/>
            </a:br>
            <a:r>
              <a:rPr lang="nl-BE" dirty="0"/>
              <a:t>een eerste koprol</a:t>
            </a:r>
          </a:p>
        </p:txBody>
      </p:sp>
      <p:pic>
        <p:nvPicPr>
          <p:cNvPr id="9" name="Afbeelding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995684" y="-10346"/>
            <a:ext cx="2196316" cy="993466"/>
          </a:xfrm>
          <a:prstGeom prst="rect">
            <a:avLst/>
          </a:prstGeom>
        </p:spPr>
      </p:pic>
      <p:sp>
        <p:nvSpPr>
          <p:cNvPr id="10" name="Tekstvak 9"/>
          <p:cNvSpPr txBox="1"/>
          <p:nvPr/>
        </p:nvSpPr>
        <p:spPr>
          <a:xfrm>
            <a:off x="2036619" y="2175163"/>
            <a:ext cx="9601200" cy="2862322"/>
          </a:xfrm>
          <a:prstGeom prst="rect">
            <a:avLst/>
          </a:prstGeom>
          <a:noFill/>
        </p:spPr>
        <p:txBody>
          <a:bodyPr wrap="square" rtlCol="0">
            <a:spAutoFit/>
          </a:bodyPr>
          <a:lstStyle/>
          <a:p>
            <a:pPr marL="342900" lvl="0" indent="-342900">
              <a:buFont typeface="+mj-lt"/>
              <a:buAutoNum type="arabicPeriod"/>
            </a:pPr>
            <a:r>
              <a:rPr lang="nl-BE" dirty="0"/>
              <a:t>Breng je eerste actie in de praktijk. Probeer iets uit. Maak het klein, concreet en realiseerbaar. Betrek leerlingen, ouders, collega’s, directie of anderen waar mogelijk.</a:t>
            </a:r>
          </a:p>
          <a:p>
            <a:pPr marL="342900" lvl="0" indent="-342900">
              <a:buFont typeface="+mj-lt"/>
              <a:buAutoNum type="arabicPeriod"/>
            </a:pPr>
            <a:endParaRPr lang="nl-BE" dirty="0"/>
          </a:p>
          <a:p>
            <a:pPr marL="342900" indent="-342900">
              <a:buFont typeface="+mj-lt"/>
              <a:buAutoNum type="arabicPeriod"/>
            </a:pPr>
            <a:r>
              <a:rPr lang="nl-BE" dirty="0"/>
              <a:t>Ondersteun elkaar in het zetten van de eerste stap. Spreek af hoe je elkaar bv. wil aanspreken over hoe het loopt met de eerste stap of hoe je elkaar zou kunnen aanmoedigen.</a:t>
            </a:r>
          </a:p>
          <a:p>
            <a:pPr marL="342900" indent="-342900">
              <a:buFont typeface="+mj-lt"/>
              <a:buAutoNum type="arabicPeriod"/>
            </a:pPr>
            <a:endParaRPr lang="nl-BE" dirty="0"/>
          </a:p>
          <a:p>
            <a:pPr marL="342900" lvl="0" indent="-342900">
              <a:buFont typeface="+mj-lt"/>
              <a:buAutoNum type="arabicPeriod"/>
            </a:pPr>
            <a:r>
              <a:rPr lang="nl-BE" dirty="0">
                <a:solidFill>
                  <a:schemeClr val="tx2">
                    <a:lumMod val="50000"/>
                  </a:schemeClr>
                </a:solidFill>
              </a:rPr>
              <a:t>Breng de volgende sessie iets tastbaars mee dat verwijst naar de actie die je ondernomen hebt. Dit kan een foto zijn, een citaat, een brooddoos, een folder, een afspraak in je agenda, een schema of tekening, ….</a:t>
            </a:r>
            <a:endParaRPr lang="nl-NL" dirty="0">
              <a:solidFill>
                <a:schemeClr val="tx2">
                  <a:lumMod val="50000"/>
                </a:schemeClr>
              </a:solidFill>
            </a:endParaRPr>
          </a:p>
          <a:p>
            <a:pPr marL="342900" indent="-342900">
              <a:buFont typeface="+mj-lt"/>
              <a:buAutoNum type="arabicPeriod"/>
            </a:pPr>
            <a:endParaRPr lang="nl-NL" dirty="0"/>
          </a:p>
        </p:txBody>
      </p:sp>
      <p:pic>
        <p:nvPicPr>
          <p:cNvPr id="6" name="Afbeelding 5"/>
          <p:cNvPicPr>
            <a:picLocks noChangeAspect="1"/>
          </p:cNvPicPr>
          <p:nvPr/>
        </p:nvPicPr>
        <p:blipFill>
          <a:blip r:embed="rId3"/>
          <a:stretch>
            <a:fillRect/>
          </a:stretch>
        </p:blipFill>
        <p:spPr>
          <a:xfrm>
            <a:off x="4932369" y="4488871"/>
            <a:ext cx="3111995" cy="2202873"/>
          </a:xfrm>
          <a:prstGeom prst="rect">
            <a:avLst/>
          </a:prstGeom>
        </p:spPr>
      </p:pic>
    </p:spTree>
    <p:extLst>
      <p:ext uri="{BB962C8B-B14F-4D97-AF65-F5344CB8AC3E}">
        <p14:creationId xmlns:p14="http://schemas.microsoft.com/office/powerpoint/2010/main" val="1735492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3694" y="230258"/>
            <a:ext cx="10972800" cy="1143000"/>
          </a:xfrm>
        </p:spPr>
        <p:txBody>
          <a:bodyPr>
            <a:normAutofit/>
          </a:bodyPr>
          <a:lstStyle/>
          <a:p>
            <a:r>
              <a:rPr lang="nl-BE" dirty="0"/>
              <a:t>Aanknopen bij vorige bijeenkomsten</a:t>
            </a:r>
          </a:p>
        </p:txBody>
      </p:sp>
      <p:sp>
        <p:nvSpPr>
          <p:cNvPr id="3" name="Tijdelijke aanduiding voor inhoud 2"/>
          <p:cNvSpPr>
            <a:spLocks noGrp="1"/>
          </p:cNvSpPr>
          <p:nvPr>
            <p:ph idx="1"/>
          </p:nvPr>
        </p:nvSpPr>
        <p:spPr>
          <a:xfrm>
            <a:off x="515472" y="1596239"/>
            <a:ext cx="6190130" cy="5261761"/>
          </a:xfrm>
        </p:spPr>
        <p:txBody>
          <a:bodyPr>
            <a:normAutofit lnSpcReduction="10000"/>
          </a:bodyPr>
          <a:lstStyle/>
          <a:p>
            <a:pPr marL="0" indent="0">
              <a:buNone/>
            </a:pPr>
            <a:r>
              <a:rPr lang="en-US" dirty="0" err="1"/>
              <a:t>Actieonderzoek</a:t>
            </a:r>
            <a:r>
              <a:rPr lang="en-US" dirty="0"/>
              <a:t> </a:t>
            </a:r>
            <a:r>
              <a:rPr lang="en-US" dirty="0" err="1"/>
              <a:t>wordt</a:t>
            </a:r>
            <a:r>
              <a:rPr lang="en-US" dirty="0"/>
              <a:t> </a:t>
            </a:r>
            <a:r>
              <a:rPr lang="en-US" dirty="0" err="1"/>
              <a:t>gebruikt</a:t>
            </a:r>
            <a:r>
              <a:rPr lang="en-US" dirty="0"/>
              <a:t> </a:t>
            </a:r>
            <a:r>
              <a:rPr lang="en-US" dirty="0" err="1"/>
              <a:t>als</a:t>
            </a:r>
            <a:r>
              <a:rPr lang="en-US" dirty="0"/>
              <a:t> </a:t>
            </a:r>
            <a:r>
              <a:rPr lang="en-US" dirty="0" err="1"/>
              <a:t>een</a:t>
            </a:r>
            <a:r>
              <a:rPr lang="en-US" dirty="0"/>
              <a:t> </a:t>
            </a:r>
            <a:r>
              <a:rPr lang="en-US" dirty="0" err="1"/>
              <a:t>algemene</a:t>
            </a:r>
            <a:r>
              <a:rPr lang="en-US" dirty="0"/>
              <a:t> term </a:t>
            </a:r>
          </a:p>
          <a:p>
            <a:pPr marL="0" indent="0">
              <a:buNone/>
            </a:pPr>
            <a:endParaRPr lang="en-US" dirty="0"/>
          </a:p>
          <a:p>
            <a:r>
              <a:rPr lang="en-US" dirty="0"/>
              <a:t>die </a:t>
            </a:r>
            <a:r>
              <a:rPr lang="en-US" dirty="0" err="1"/>
              <a:t>processen</a:t>
            </a:r>
            <a:r>
              <a:rPr lang="en-US" dirty="0"/>
              <a:t> </a:t>
            </a:r>
            <a:r>
              <a:rPr lang="en-US" dirty="0" err="1"/>
              <a:t>beschrijft</a:t>
            </a:r>
            <a:r>
              <a:rPr lang="en-US" dirty="0"/>
              <a:t> van planning, </a:t>
            </a:r>
            <a:r>
              <a:rPr lang="en-US" dirty="0" err="1"/>
              <a:t>verandering</a:t>
            </a:r>
            <a:r>
              <a:rPr lang="en-US" dirty="0"/>
              <a:t> </a:t>
            </a:r>
            <a:r>
              <a:rPr lang="en-US" dirty="0" err="1"/>
              <a:t>en</a:t>
            </a:r>
            <a:r>
              <a:rPr lang="en-US" dirty="0"/>
              <a:t> </a:t>
            </a:r>
            <a:r>
              <a:rPr lang="en-US" dirty="0" err="1"/>
              <a:t>evaluatie</a:t>
            </a:r>
            <a:r>
              <a:rPr lang="en-US" dirty="0"/>
              <a:t> </a:t>
            </a:r>
          </a:p>
          <a:p>
            <a:endParaRPr lang="en-US" dirty="0"/>
          </a:p>
          <a:p>
            <a:r>
              <a:rPr lang="en-US" dirty="0" err="1"/>
              <a:t>gebaseerd</a:t>
            </a:r>
            <a:r>
              <a:rPr lang="en-US" dirty="0"/>
              <a:t> op </a:t>
            </a:r>
            <a:r>
              <a:rPr lang="en-US" dirty="0" err="1"/>
              <a:t>praktijkonderzoek</a:t>
            </a:r>
            <a:r>
              <a:rPr lang="en-US" dirty="0"/>
              <a:t> </a:t>
            </a:r>
            <a:r>
              <a:rPr lang="en-US" dirty="0" err="1"/>
              <a:t>en</a:t>
            </a:r>
            <a:r>
              <a:rPr lang="en-US" dirty="0"/>
              <a:t> </a:t>
            </a:r>
            <a:r>
              <a:rPr lang="en-US" dirty="0" err="1"/>
              <a:t>reflectie</a:t>
            </a:r>
            <a:r>
              <a:rPr lang="en-US" dirty="0"/>
              <a:t> van </a:t>
            </a:r>
            <a:r>
              <a:rPr lang="en-US" dirty="0" err="1"/>
              <a:t>binnenuit</a:t>
            </a:r>
            <a:endParaRPr lang="en-US" dirty="0"/>
          </a:p>
          <a:p>
            <a:endParaRPr lang="nl-BE" dirty="0"/>
          </a:p>
          <a:p>
            <a:r>
              <a:rPr lang="nl-BE" dirty="0"/>
              <a:t>met als doel ongelijkheid en uitsluiting in het onderwijs te verminderen</a:t>
            </a:r>
          </a:p>
          <a:p>
            <a:endParaRPr lang="nl-BE" dirty="0">
              <a:latin typeface="+mj-lt"/>
            </a:endParaRPr>
          </a:p>
        </p:txBody>
      </p:sp>
      <p:pic>
        <p:nvPicPr>
          <p:cNvPr id="5" name="Afbeelding 4"/>
          <p:cNvPicPr>
            <a:picLocks noChangeAspect="1"/>
          </p:cNvPicPr>
          <p:nvPr/>
        </p:nvPicPr>
        <p:blipFill>
          <a:blip r:embed="rId3"/>
          <a:stretch>
            <a:fillRect/>
          </a:stretch>
        </p:blipFill>
        <p:spPr>
          <a:xfrm>
            <a:off x="320590" y="465353"/>
            <a:ext cx="593810" cy="761566"/>
          </a:xfrm>
          <a:prstGeom prst="rect">
            <a:avLst/>
          </a:prstGeom>
        </p:spPr>
      </p:pic>
      <p:pic>
        <p:nvPicPr>
          <p:cNvPr id="6" name="Afbeelding 5">
            <a:extLst>
              <a:ext uri="{FF2B5EF4-FFF2-40B4-BE49-F238E27FC236}">
                <a16:creationId xmlns:a16="http://schemas.microsoft.com/office/drawing/2014/main" id="{54DC9EB9-5AA9-47B8-99E0-43676B527B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2" y="1953241"/>
            <a:ext cx="4991357" cy="3308520"/>
          </a:xfrm>
          <a:prstGeom prst="rect">
            <a:avLst/>
          </a:prstGeom>
        </p:spPr>
      </p:pic>
    </p:spTree>
    <p:extLst>
      <p:ext uri="{BB962C8B-B14F-4D97-AF65-F5344CB8AC3E}">
        <p14:creationId xmlns:p14="http://schemas.microsoft.com/office/powerpoint/2010/main" val="62580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BE" dirty="0"/>
              <a:t>1. Deelronde</a:t>
            </a:r>
          </a:p>
        </p:txBody>
      </p:sp>
      <p:pic>
        <p:nvPicPr>
          <p:cNvPr id="5" name="Tijdelijke aanduiding voor inhoud 4"/>
          <p:cNvPicPr>
            <a:picLocks noGrp="1" noChangeAspect="1"/>
          </p:cNvPicPr>
          <p:nvPr>
            <p:ph idx="1"/>
          </p:nvPr>
        </p:nvPicPr>
        <p:blipFill>
          <a:blip r:embed="rId2"/>
          <a:stretch>
            <a:fillRect/>
          </a:stretch>
        </p:blipFill>
        <p:spPr>
          <a:xfrm>
            <a:off x="1208913" y="2121313"/>
            <a:ext cx="2466975" cy="1847850"/>
          </a:xfrm>
          <a:prstGeom prst="rect">
            <a:avLst/>
          </a:prstGeom>
        </p:spPr>
      </p:pic>
      <p:sp>
        <p:nvSpPr>
          <p:cNvPr id="6" name="Tekstvak 5"/>
          <p:cNvSpPr txBox="1"/>
          <p:nvPr/>
        </p:nvSpPr>
        <p:spPr>
          <a:xfrm>
            <a:off x="3789601" y="2121312"/>
            <a:ext cx="7859060" cy="2463238"/>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lvl="0" indent="-342900" algn="just">
              <a:lnSpc>
                <a:spcPct val="107000"/>
              </a:lnSpc>
              <a:spcAft>
                <a:spcPts val="0"/>
              </a:spcAft>
              <a:buFont typeface="Calibri" panose="020F0502020204030204" pitchFamily="34" charset="0"/>
              <a:buChar char="-"/>
            </a:pPr>
            <a:r>
              <a:rPr lang="nl-BE" dirty="0">
                <a:latin typeface="Calibri" panose="020F0502020204030204" pitchFamily="34" charset="0"/>
                <a:ea typeface="Calibri" panose="020F0502020204030204" pitchFamily="34" charset="0"/>
                <a:cs typeface="Times New Roman" panose="02020603050405020304" pitchFamily="18" charset="0"/>
              </a:rPr>
              <a:t>Wat was je doel?</a:t>
            </a:r>
          </a:p>
          <a:p>
            <a:pPr marL="342900" lvl="0" indent="-342900" algn="just">
              <a:lnSpc>
                <a:spcPct val="107000"/>
              </a:lnSpc>
              <a:spcAft>
                <a:spcPts val="0"/>
              </a:spcAft>
              <a:buFont typeface="Calibri" panose="020F0502020204030204" pitchFamily="34" charset="0"/>
              <a:buChar char="-"/>
            </a:pPr>
            <a:r>
              <a:rPr lang="nl-BE" dirty="0">
                <a:latin typeface="Calibri" panose="020F0502020204030204" pitchFamily="34" charset="0"/>
                <a:ea typeface="Calibri" panose="020F0502020204030204" pitchFamily="34" charset="0"/>
                <a:cs typeface="Times New Roman" panose="02020603050405020304" pitchFamily="18" charset="0"/>
              </a:rPr>
              <a:t>Welke eerste stap in de richting van je doel heb je juist gezet?</a:t>
            </a:r>
          </a:p>
          <a:p>
            <a:pPr marL="342900" lvl="0" indent="-342900" algn="just">
              <a:lnSpc>
                <a:spcPct val="107000"/>
              </a:lnSpc>
              <a:spcAft>
                <a:spcPts val="0"/>
              </a:spcAft>
              <a:buFont typeface="Calibri" panose="020F0502020204030204" pitchFamily="34" charset="0"/>
              <a:buChar char="-"/>
            </a:pPr>
            <a:r>
              <a:rPr lang="nl-BE" dirty="0">
                <a:latin typeface="Calibri" panose="020F0502020204030204" pitchFamily="34" charset="0"/>
                <a:ea typeface="Calibri" panose="020F0502020204030204" pitchFamily="34" charset="0"/>
                <a:cs typeface="Times New Roman" panose="02020603050405020304" pitchFamily="18" charset="0"/>
              </a:rPr>
              <a:t>Wat heb je precies gedaan?</a:t>
            </a:r>
          </a:p>
          <a:p>
            <a:pPr marL="342900" lvl="0" indent="-342900" algn="just">
              <a:lnSpc>
                <a:spcPct val="107000"/>
              </a:lnSpc>
              <a:spcAft>
                <a:spcPts val="0"/>
              </a:spcAft>
              <a:buFont typeface="Calibri" panose="020F0502020204030204" pitchFamily="34" charset="0"/>
              <a:buChar char="-"/>
            </a:pPr>
            <a:r>
              <a:rPr lang="nl-BE" dirty="0">
                <a:latin typeface="Calibri" panose="020F0502020204030204" pitchFamily="34" charset="0"/>
                <a:ea typeface="Calibri" panose="020F0502020204030204" pitchFamily="34" charset="0"/>
                <a:cs typeface="Times New Roman" panose="02020603050405020304" pitchFamily="18" charset="0"/>
              </a:rPr>
              <a:t>Wat heb je meegebracht om te illustreren?</a:t>
            </a:r>
          </a:p>
          <a:p>
            <a:pPr marL="342900" lvl="0" indent="-342900" algn="just">
              <a:lnSpc>
                <a:spcPct val="107000"/>
              </a:lnSpc>
              <a:spcAft>
                <a:spcPts val="0"/>
              </a:spcAft>
              <a:buFont typeface="Calibri" panose="020F0502020204030204" pitchFamily="34" charset="0"/>
              <a:buChar char="-"/>
            </a:pPr>
            <a:r>
              <a:rPr lang="nl-BE" dirty="0">
                <a:latin typeface="Calibri" panose="020F0502020204030204" pitchFamily="34" charset="0"/>
                <a:ea typeface="Calibri" panose="020F0502020204030204" pitchFamily="34" charset="0"/>
                <a:cs typeface="Times New Roman" panose="02020603050405020304" pitchFamily="18" charset="0"/>
              </a:rPr>
              <a:t>Waar ben je tevreden over? Wat lukte er?</a:t>
            </a:r>
          </a:p>
          <a:p>
            <a:pPr marL="342900" lvl="0" indent="-342900" algn="just">
              <a:lnSpc>
                <a:spcPct val="107000"/>
              </a:lnSpc>
              <a:spcAft>
                <a:spcPts val="0"/>
              </a:spcAft>
              <a:buFont typeface="Calibri" panose="020F0502020204030204" pitchFamily="34" charset="0"/>
              <a:buChar char="-"/>
            </a:pPr>
            <a:r>
              <a:rPr lang="nl-BE" dirty="0">
                <a:latin typeface="Calibri" panose="020F0502020204030204" pitchFamily="34" charset="0"/>
                <a:ea typeface="Calibri" panose="020F0502020204030204" pitchFamily="34" charset="0"/>
                <a:cs typeface="Times New Roman" panose="02020603050405020304" pitchFamily="18" charset="0"/>
              </a:rPr>
              <a:t>Waar liep je tegenaan? Wat lukte nog niet meteen?</a:t>
            </a:r>
          </a:p>
          <a:p>
            <a:pPr marL="342900" lvl="0" indent="-342900" algn="just">
              <a:lnSpc>
                <a:spcPct val="107000"/>
              </a:lnSpc>
              <a:spcAft>
                <a:spcPts val="0"/>
              </a:spcAft>
              <a:buFont typeface="Calibri" panose="020F0502020204030204" pitchFamily="34" charset="0"/>
              <a:buChar char="-"/>
            </a:pPr>
            <a:r>
              <a:rPr lang="nl-BE" dirty="0">
                <a:latin typeface="Calibri" panose="020F0502020204030204" pitchFamily="34" charset="0"/>
                <a:ea typeface="Calibri" panose="020F0502020204030204" pitchFamily="34" charset="0"/>
                <a:cs typeface="Times New Roman" panose="02020603050405020304" pitchFamily="18" charset="0"/>
              </a:rPr>
              <a:t>Aan welke competenties voor inclusie heb je via je eerste stap of actie gewerkt? Welke sterktes en/of uitdagingen ontdekte je daarbij?</a:t>
            </a:r>
          </a:p>
        </p:txBody>
      </p:sp>
    </p:spTree>
    <p:extLst>
      <p:ext uri="{BB962C8B-B14F-4D97-AF65-F5344CB8AC3E}">
        <p14:creationId xmlns:p14="http://schemas.microsoft.com/office/powerpoint/2010/main" val="1791957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BE" dirty="0"/>
              <a:t>1. </a:t>
            </a:r>
            <a:r>
              <a:rPr lang="nl-BE" dirty="0" err="1"/>
              <a:t>Round</a:t>
            </a:r>
            <a:r>
              <a:rPr lang="nl-BE" dirty="0"/>
              <a:t> up</a:t>
            </a:r>
          </a:p>
        </p:txBody>
      </p:sp>
      <p:pic>
        <p:nvPicPr>
          <p:cNvPr id="5" name="Tijdelijke aanduiding voor inhoud 4"/>
          <p:cNvPicPr>
            <a:picLocks noGrp="1" noChangeAspect="1"/>
          </p:cNvPicPr>
          <p:nvPr>
            <p:ph idx="1"/>
          </p:nvPr>
        </p:nvPicPr>
        <p:blipFill>
          <a:blip r:embed="rId2"/>
          <a:stretch>
            <a:fillRect/>
          </a:stretch>
        </p:blipFill>
        <p:spPr>
          <a:xfrm>
            <a:off x="1208913" y="2121313"/>
            <a:ext cx="2466975" cy="1847850"/>
          </a:xfrm>
          <a:prstGeom prst="rect">
            <a:avLst/>
          </a:prstGeom>
        </p:spPr>
      </p:pic>
      <p:sp>
        <p:nvSpPr>
          <p:cNvPr id="6" name="Tekstvak 5"/>
          <p:cNvSpPr txBox="1"/>
          <p:nvPr/>
        </p:nvSpPr>
        <p:spPr>
          <a:xfrm>
            <a:off x="3789601" y="2121313"/>
            <a:ext cx="7564199" cy="1847850"/>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lvl="0" indent="-342900" algn="just">
              <a:lnSpc>
                <a:spcPct val="107000"/>
              </a:lnSpc>
              <a:spcAft>
                <a:spcPts val="0"/>
              </a:spcAft>
              <a:buFont typeface="Calibri" panose="020F0502020204030204" pitchFamily="34" charset="0"/>
              <a:buChar char="-"/>
            </a:pPr>
            <a:r>
              <a:rPr lang="nl-BE" dirty="0">
                <a:latin typeface="Calibri" panose="020F0502020204030204" pitchFamily="34" charset="0"/>
                <a:ea typeface="Calibri" panose="020F0502020204030204" pitchFamily="34" charset="0"/>
                <a:cs typeface="Times New Roman" panose="02020603050405020304" pitchFamily="18" charset="0"/>
              </a:rPr>
              <a:t>Wat hebben we uit deze acties en reflecties geleerd over wat werkt om een inclusieve leeromgeving te creëren in de praktijk?</a:t>
            </a:r>
          </a:p>
          <a:p>
            <a:pPr marL="342900" lvl="0" indent="-342900" algn="just">
              <a:lnSpc>
                <a:spcPct val="107000"/>
              </a:lnSpc>
              <a:spcAft>
                <a:spcPts val="0"/>
              </a:spcAft>
              <a:buFont typeface="Calibri" panose="020F0502020204030204" pitchFamily="34" charset="0"/>
              <a:buChar char="-"/>
            </a:pPr>
            <a:endParaRPr lang="nl-BE"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Calibri" panose="020F0502020204030204" pitchFamily="34" charset="0"/>
              <a:buChar char="-"/>
            </a:pPr>
            <a:r>
              <a:rPr lang="nl-BE" dirty="0">
                <a:latin typeface="Calibri" panose="020F0502020204030204" pitchFamily="34" charset="0"/>
                <a:ea typeface="Calibri" panose="020F0502020204030204" pitchFamily="34" charset="0"/>
                <a:cs typeface="Times New Roman" panose="02020603050405020304" pitchFamily="18" charset="0"/>
              </a:rPr>
              <a:t>Wat werkt er specifiek op vlak van </a:t>
            </a:r>
          </a:p>
          <a:p>
            <a:pPr marL="800100" lvl="1" indent="-342900" algn="just">
              <a:lnSpc>
                <a:spcPct val="107000"/>
              </a:lnSpc>
              <a:buFont typeface="Calibri" panose="020F0502020204030204" pitchFamily="34" charset="0"/>
              <a:buChar char="-"/>
            </a:pPr>
            <a:r>
              <a:rPr lang="nl-BE" dirty="0">
                <a:latin typeface="Calibri" panose="020F0502020204030204" pitchFamily="34" charset="0"/>
                <a:ea typeface="Calibri" panose="020F0502020204030204" pitchFamily="34" charset="0"/>
                <a:cs typeface="Times New Roman" panose="02020603050405020304" pitchFamily="18" charset="0"/>
              </a:rPr>
              <a:t>waarderen en benutten van diversiteit in de klas? </a:t>
            </a:r>
          </a:p>
          <a:p>
            <a:pPr marL="800100" lvl="1" indent="-342900" algn="just">
              <a:lnSpc>
                <a:spcPct val="107000"/>
              </a:lnSpc>
              <a:buFont typeface="Calibri" panose="020F0502020204030204" pitchFamily="34" charset="0"/>
              <a:buChar char="-"/>
            </a:pPr>
            <a:r>
              <a:rPr lang="nl-BE" dirty="0">
                <a:latin typeface="Calibri" panose="020F0502020204030204" pitchFamily="34" charset="0"/>
                <a:ea typeface="Calibri" panose="020F0502020204030204" pitchFamily="34" charset="0"/>
                <a:cs typeface="Times New Roman" panose="02020603050405020304" pitchFamily="18" charset="0"/>
              </a:rPr>
              <a:t>verbindend samenwerken met verschillende partners? </a:t>
            </a:r>
          </a:p>
        </p:txBody>
      </p:sp>
    </p:spTree>
    <p:extLst>
      <p:ext uri="{BB962C8B-B14F-4D97-AF65-F5344CB8AC3E}">
        <p14:creationId xmlns:p14="http://schemas.microsoft.com/office/powerpoint/2010/main" val="2097596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41252" y="155583"/>
            <a:ext cx="10515600" cy="1325563"/>
          </a:xfrm>
        </p:spPr>
        <p:txBody>
          <a:bodyPr>
            <a:normAutofit/>
          </a:bodyPr>
          <a:lstStyle/>
          <a:p>
            <a:r>
              <a:rPr lang="nl-NL" sz="3200" dirty="0">
                <a:ea typeface="Poiret One" charset="0"/>
                <a:cs typeface="Poiret One" charset="0"/>
              </a:rPr>
              <a:t>2</a:t>
            </a:r>
            <a:r>
              <a:rPr lang="nl-NL" sz="3200" b="1" dirty="0">
                <a:ea typeface="Poiret One" charset="0"/>
                <a:cs typeface="Poiret One" charset="0"/>
              </a:rPr>
              <a:t>. </a:t>
            </a:r>
            <a:r>
              <a:rPr lang="nl-BE" sz="3200" dirty="0">
                <a:solidFill>
                  <a:schemeClr val="tx1"/>
                </a:solidFill>
                <a:ea typeface="Poiret One" charset="0"/>
                <a:cs typeface="Poiret One" charset="0"/>
              </a:rPr>
              <a:t>Kennis en andere hulpbronnen als GPS</a:t>
            </a:r>
            <a:endParaRPr lang="nl-NL" sz="3200" dirty="0"/>
          </a:p>
        </p:txBody>
      </p:sp>
      <p:pic>
        <p:nvPicPr>
          <p:cNvPr id="7" name="Afbeelding 6"/>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92247" y="1490844"/>
            <a:ext cx="8567244" cy="5367156"/>
          </a:xfrm>
          <a:prstGeom prst="rect">
            <a:avLst/>
          </a:prstGeom>
        </p:spPr>
      </p:pic>
      <p:sp>
        <p:nvSpPr>
          <p:cNvPr id="5" name="Tekstvak 4"/>
          <p:cNvSpPr txBox="1"/>
          <p:nvPr/>
        </p:nvSpPr>
        <p:spPr>
          <a:xfrm>
            <a:off x="1107558" y="1763458"/>
            <a:ext cx="3857297" cy="1200329"/>
          </a:xfrm>
          <a:prstGeom prst="rect">
            <a:avLst/>
          </a:prstGeom>
          <a:solidFill>
            <a:schemeClr val="bg1"/>
          </a:solidFill>
          <a:effectLst>
            <a:glow rad="127000">
              <a:schemeClr val="bg1"/>
            </a:glow>
          </a:effectLst>
        </p:spPr>
        <p:txBody>
          <a:bodyPr wrap="square" rtlCol="0">
            <a:spAutoFit/>
          </a:bodyPr>
          <a:lstStyle/>
          <a:p>
            <a:r>
              <a:rPr lang="nl-NL" b="1" dirty="0">
                <a:latin typeface="Poiret One" charset="0"/>
                <a:ea typeface="Poiret One" charset="0"/>
                <a:cs typeface="Poiret One" charset="0"/>
              </a:rPr>
              <a:t>Het verhaal van de stratenmakers </a:t>
            </a:r>
          </a:p>
          <a:p>
            <a:r>
              <a:rPr lang="nl-NL" b="1" dirty="0">
                <a:latin typeface="Poiret One" charset="0"/>
                <a:ea typeface="Poiret One" charset="0"/>
                <a:cs typeface="Poiret One" charset="0"/>
              </a:rPr>
              <a:t>van de Koning</a:t>
            </a:r>
            <a:r>
              <a:rPr lang="mr-IN" b="1" dirty="0">
                <a:latin typeface="Poiret One" charset="0"/>
                <a:ea typeface="Poiret One" charset="0"/>
                <a:cs typeface="Poiret One" charset="0"/>
              </a:rPr>
              <a:t>…</a:t>
            </a:r>
            <a:endParaRPr lang="nl-BE" b="1" dirty="0">
              <a:latin typeface="Poiret One" charset="0"/>
              <a:ea typeface="Poiret One" charset="0"/>
              <a:cs typeface="Poiret One" charset="0"/>
            </a:endParaRPr>
          </a:p>
          <a:p>
            <a:r>
              <a:rPr lang="nl-BE" b="1" i="1" dirty="0">
                <a:latin typeface="Poiret One" charset="0"/>
                <a:ea typeface="Poiret One" charset="0"/>
                <a:cs typeface="Poiret One" charset="0"/>
              </a:rPr>
              <a:t>Loui Lord Nelson</a:t>
            </a:r>
          </a:p>
          <a:p>
            <a:endParaRPr lang="nl-NL" dirty="0"/>
          </a:p>
        </p:txBody>
      </p:sp>
    </p:spTree>
    <p:extLst>
      <p:ext uri="{BB962C8B-B14F-4D97-AF65-F5344CB8AC3E}">
        <p14:creationId xmlns:p14="http://schemas.microsoft.com/office/powerpoint/2010/main" val="854490773"/>
      </p:ext>
    </p:extLst>
  </p:cSld>
  <p:clrMapOvr>
    <a:masterClrMapping/>
  </p:clrMapOvr>
</p:sld>
</file>

<file path=ppt/theme/theme1.xml><?xml version="1.0" encoding="utf-8"?>
<a:theme xmlns:a="http://schemas.openxmlformats.org/drawingml/2006/main" name="Potential_sjabloonNieuw">
  <a:themeElements>
    <a:clrScheme name="Potential - Nieuw">
      <a:dk1>
        <a:sysClr val="windowText" lastClr="000000"/>
      </a:dk1>
      <a:lt1>
        <a:sysClr val="window" lastClr="FFFFFF"/>
      </a:lt1>
      <a:dk2>
        <a:srgbClr val="5CD5B0"/>
      </a:dk2>
      <a:lt2>
        <a:srgbClr val="D4F6E8"/>
      </a:lt2>
      <a:accent1>
        <a:srgbClr val="FC7F7A"/>
      </a:accent1>
      <a:accent2>
        <a:srgbClr val="FAD2C8"/>
      </a:accent2>
      <a:accent3>
        <a:srgbClr val="8ECEDD"/>
      </a:accent3>
      <a:accent4>
        <a:srgbClr val="C8E6ED"/>
      </a:accent4>
      <a:accent5>
        <a:srgbClr val="FFD56C"/>
      </a:accent5>
      <a:accent6>
        <a:srgbClr val="FFE4AE"/>
      </a:accent6>
      <a:hlink>
        <a:srgbClr val="3F3F3F"/>
      </a:hlink>
      <a:folHlink>
        <a:srgbClr val="7F7F7F"/>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1B9F7173-06FD-4239-A842-30362CC0399B}" vid="{CBDC0F52-0C59-48D4-BA45-32EBDB1B077D}"/>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BF546402C1B6848AAEAB9054195BBCD" ma:contentTypeVersion="11" ma:contentTypeDescription="Een nieuw document maken." ma:contentTypeScope="" ma:versionID="3a4a90d7decd9e6590428d66c23d1da8">
  <xsd:schema xmlns:xsd="http://www.w3.org/2001/XMLSchema" xmlns:xs="http://www.w3.org/2001/XMLSchema" xmlns:p="http://schemas.microsoft.com/office/2006/metadata/properties" xmlns:ns3="f12e873b-751b-42f8-a191-167fe4f33b1c" xmlns:ns4="89d96fb2-318b-4996-8e2d-29208574d168" targetNamespace="http://schemas.microsoft.com/office/2006/metadata/properties" ma:root="true" ma:fieldsID="c8f842bf729b607b0b6937aea0ae483c" ns3:_="" ns4:_="">
    <xsd:import namespace="f12e873b-751b-42f8-a191-167fe4f33b1c"/>
    <xsd:import namespace="89d96fb2-318b-4996-8e2d-29208574d16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2e873b-751b-42f8-a191-167fe4f33b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d96fb2-318b-4996-8e2d-29208574d168"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element name="SharingHintHash" ma:index="18"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B4C4670-7298-4BFA-A898-27D28B8657EB}">
  <ds:schemaRefs>
    <ds:schemaRef ds:uri="http://schemas.openxmlformats.org/package/2006/metadata/core-properties"/>
    <ds:schemaRef ds:uri="http://schemas.microsoft.com/office/2006/documentManagement/types"/>
    <ds:schemaRef ds:uri="89d96fb2-318b-4996-8e2d-29208574d168"/>
    <ds:schemaRef ds:uri="f12e873b-751b-42f8-a191-167fe4f33b1c"/>
    <ds:schemaRef ds:uri="http://purl.org/dc/elements/1.1/"/>
    <ds:schemaRef ds:uri="http://schemas.microsoft.com/office/2006/metadata/properties"/>
    <ds:schemaRef ds:uri="http://purl.org/dc/term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45E3DD98-CDB7-4A51-9760-4486509A8C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2e873b-751b-42f8-a191-167fe4f33b1c"/>
    <ds:schemaRef ds:uri="89d96fb2-318b-4996-8e2d-29208574d1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2B06DD5-CF54-4EFB-9559-912951A365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Potential_sjabloonNieuw</Template>
  <TotalTime>8390</TotalTime>
  <Words>1350</Words>
  <Application>Microsoft Office PowerPoint</Application>
  <PresentationFormat>Breedbeeld</PresentationFormat>
  <Paragraphs>184</Paragraphs>
  <Slides>24</Slides>
  <Notes>17</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24</vt:i4>
      </vt:variant>
    </vt:vector>
  </HeadingPairs>
  <TitlesOfParts>
    <vt:vector size="32" baseType="lpstr">
      <vt:lpstr>Arial</vt:lpstr>
      <vt:lpstr>Calibri</vt:lpstr>
      <vt:lpstr>Calibri Light</vt:lpstr>
      <vt:lpstr>Poiret One</vt:lpstr>
      <vt:lpstr>Roboto</vt:lpstr>
      <vt:lpstr>Symbol</vt:lpstr>
      <vt:lpstr>Wingdings</vt:lpstr>
      <vt:lpstr>Potential_sjabloonNieuw</vt:lpstr>
      <vt:lpstr> Op zoek naar kennis en andere hulpbronnen</vt:lpstr>
      <vt:lpstr>PowerPoint-presentatie</vt:lpstr>
      <vt:lpstr>Professionalisering voor leerkrachten</vt:lpstr>
      <vt:lpstr>Doelen </vt:lpstr>
      <vt:lpstr>1. Van actie naar reflectie:  een eerste koprol</vt:lpstr>
      <vt:lpstr>Aanknopen bij vorige bijeenkomsten</vt:lpstr>
      <vt:lpstr>1. Deelronde</vt:lpstr>
      <vt:lpstr>1. Round up</vt:lpstr>
      <vt:lpstr>2. Kennis en andere hulpbronnen als GPS</vt:lpstr>
      <vt:lpstr>2. Hulpbronnen voor inclusie: een overzicht</vt:lpstr>
      <vt:lpstr>2. Een hulpbron uitgelicht</vt:lpstr>
      <vt:lpstr>2. Een hulpbron uitgelicht</vt:lpstr>
      <vt:lpstr>PowerPoint-presentatie</vt:lpstr>
      <vt:lpstr>Thema’s als knooppunten op je leerweg  naar inclusieve leeromgevingen</vt:lpstr>
      <vt:lpstr>         Uitdaging:   hoe benutten we een kennisbron in functie van eigen doelen &amp; leren?  </vt:lpstr>
      <vt:lpstr>Illustratie: Chenaya en Johan vragen hoe ze best omgaan met de diversiteit in hun klas…</vt:lpstr>
      <vt:lpstr>PowerPoint-presentatie</vt:lpstr>
      <vt:lpstr>PowerPoint-presentatie</vt:lpstr>
      <vt:lpstr>PowerPoint-presentatie</vt:lpstr>
      <vt:lpstr>PowerPoint-presentatie</vt:lpstr>
      <vt:lpstr>3. Hink-stap-sprong naar inclusie: waarheen wijst de GPS?</vt:lpstr>
      <vt:lpstr>PowerPoint-presentatie</vt:lpstr>
      <vt:lpstr>Doelen bereikt?</vt:lpstr>
      <vt:lpstr>Bedankt!</vt:lpstr>
    </vt:vector>
  </TitlesOfParts>
  <Company>UGent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Iris Roose</dc:creator>
  <cp:lastModifiedBy>inge vandeputte</cp:lastModifiedBy>
  <cp:revision>962</cp:revision>
  <dcterms:created xsi:type="dcterms:W3CDTF">2016-06-06T07:07:10Z</dcterms:created>
  <dcterms:modified xsi:type="dcterms:W3CDTF">2019-11-23T21:25:35Z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0x0101006BF546402C1B6848AAEAB9054195BBCD</vt:lpwstr>
  </property>
</Properties>
</file>