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777" r:id="rId5"/>
    <p:sldId id="816" r:id="rId6"/>
    <p:sldId id="774" r:id="rId7"/>
    <p:sldId id="697" r:id="rId8"/>
    <p:sldId id="817" r:id="rId9"/>
    <p:sldId id="779" r:id="rId10"/>
    <p:sldId id="780" r:id="rId11"/>
    <p:sldId id="814" r:id="rId12"/>
    <p:sldId id="782" r:id="rId13"/>
    <p:sldId id="783" r:id="rId14"/>
    <p:sldId id="815" r:id="rId15"/>
    <p:sldId id="778" r:id="rId16"/>
    <p:sldId id="698" r:id="rId17"/>
    <p:sldId id="785" r:id="rId18"/>
    <p:sldId id="786" r:id="rId19"/>
    <p:sldId id="787" r:id="rId20"/>
    <p:sldId id="788" r:id="rId21"/>
    <p:sldId id="681" r:id="rId22"/>
    <p:sldId id="775" r:id="rId2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Hannah Boonen" initials="HB" lastIdx="3" clrIdx="28"/>
  <p:cmAuthor id="1" name="Hanne Vandenbussche" initials="HV" lastIdx="8" clrIdx="0"/>
  <p:cmAuthor id="2" name="Hanne Vandenbussche" initials="HV [2]" lastIdx="1" clrIdx="1"/>
  <p:cmAuthor id="3" name="Hanne Vandenbussche" initials="HV [3]" lastIdx="1" clrIdx="2"/>
  <p:cmAuthor id="4" name="Hanne Vandenbussche" initials="HV [4]" lastIdx="1" clrIdx="3"/>
  <p:cmAuthor id="5" name="Hanne Vandenbussche" initials="HV [5]" lastIdx="1" clrIdx="4"/>
  <p:cmAuthor id="6" name="Hanne Vandenbussche" initials="HV [6]" lastIdx="1" clrIdx="5"/>
  <p:cmAuthor id="7" name="Hanne Vandenbussche" initials="HV [7]" lastIdx="1" clrIdx="6"/>
  <p:cmAuthor id="8" name="Hanne Vandenbussche" initials="HV [8]" lastIdx="1" clrIdx="7"/>
  <p:cmAuthor id="9" name="Hanne Vandenbussche" initials="HV [9]" lastIdx="1" clrIdx="8"/>
  <p:cmAuthor id="10" name="Hanne Vandenbussche" initials="HV [10]" lastIdx="1" clrIdx="9"/>
  <p:cmAuthor id="11" name="Hanne Vandenbussche" initials="HV [11]" lastIdx="1" clrIdx="10"/>
  <p:cmAuthor id="12" name="Hanne Vandenbussche" initials="HV [12]" lastIdx="1" clrIdx="11"/>
  <p:cmAuthor id="13" name="Hanne Vandenbussche" initials="HV [13]" lastIdx="1" clrIdx="12"/>
  <p:cmAuthor id="14" name="Hanne Vandenbussche" initials="HV [14]" lastIdx="1" clrIdx="13"/>
  <p:cmAuthor id="15" name="Hanne Vandenbussche" initials="HV [15]" lastIdx="1" clrIdx="14"/>
  <p:cmAuthor id="16" name="Hanne Vandenbussche" initials="HV [16]" lastIdx="1" clrIdx="15"/>
  <p:cmAuthor id="17" name="Hanne Vandenbussche" initials="HV [17]" lastIdx="1" clrIdx="16"/>
  <p:cmAuthor id="18" name="Hanne Vandenbussche" initials="HV [18]" lastIdx="1" clrIdx="17"/>
  <p:cmAuthor id="19" name="Hanne Vandenbussche" initials="HV [19]" lastIdx="1" clrIdx="18"/>
  <p:cmAuthor id="20" name="Hanne Vandenbussche" initials="HV [20]" lastIdx="1" clrIdx="19"/>
  <p:cmAuthor id="21" name="Hanne Vandenbussche" initials="HV [21]" lastIdx="1" clrIdx="20"/>
  <p:cmAuthor id="22" name="Hanne Vandenbussche" initials="HV [22]" lastIdx="1" clrIdx="21"/>
  <p:cmAuthor id="23" name="Hanne Vandenbussche" initials="HV [23]" lastIdx="1" clrIdx="22"/>
  <p:cmAuthor id="24" name="Hanne Vandenbussche" initials="HV [24]" lastIdx="1" clrIdx="23"/>
  <p:cmAuthor id="25" name="Hanne Vandenbussche" initials="HV [25]" lastIdx="1" clrIdx="24"/>
  <p:cmAuthor id="26" name="Hanne Vandenbussche" initials="HV [26]" lastIdx="1" clrIdx="25"/>
  <p:cmAuthor id="27" name="Hanne Vandenbussche" initials="HV [27]" lastIdx="1" clrIdx="26"/>
  <p:cmAuthor id="28" name="Hanne Vandenbussche" initials="HV [28]" lastIdx="1"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F20"/>
    <a:srgbClr val="D7E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0FF34-4E6B-F74E-97CD-EE38370003AC}" v="4" dt="2019-01-16T10:44:55.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1620" autoAdjust="0"/>
  </p:normalViewPr>
  <p:slideViewPr>
    <p:cSldViewPr snapToGrid="0">
      <p:cViewPr varScale="1">
        <p:scale>
          <a:sx n="54" d="100"/>
          <a:sy n="54" d="100"/>
        </p:scale>
        <p:origin x="1456" y="60"/>
      </p:cViewPr>
      <p:guideLst/>
    </p:cSldViewPr>
  </p:slideViewPr>
  <p:outlineViewPr>
    <p:cViewPr>
      <p:scale>
        <a:sx n="33" d="100"/>
        <a:sy n="33" d="100"/>
      </p:scale>
      <p:origin x="0" y="-7344"/>
    </p:cViewPr>
  </p:outlineViewPr>
  <p:notesTextViewPr>
    <p:cViewPr>
      <p:scale>
        <a:sx n="100" d="100"/>
        <a:sy n="100" d="100"/>
      </p:scale>
      <p:origin x="0" y="0"/>
    </p:cViewPr>
  </p:notesTextViewPr>
  <p:notesViewPr>
    <p:cSldViewPr snapToGrid="0">
      <p:cViewPr varScale="1">
        <p:scale>
          <a:sx n="68" d="100"/>
          <a:sy n="68" d="100"/>
        </p:scale>
        <p:origin x="310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79F44-F70E-4705-A79E-91D2D9C753EF}" type="datetimeFigureOut">
              <a:rPr lang="nl-BE" smtClean="0"/>
              <a:t>24/11/2019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2D673-EAC2-4082-9481-3D89B482FDFC}" type="slidenum">
              <a:rPr lang="nl-BE" smtClean="0"/>
              <a:t>‹nr.›</a:t>
            </a:fld>
            <a:endParaRPr lang="nl-BE"/>
          </a:p>
        </p:txBody>
      </p:sp>
    </p:spTree>
    <p:extLst>
      <p:ext uri="{BB962C8B-B14F-4D97-AF65-F5344CB8AC3E}">
        <p14:creationId xmlns:p14="http://schemas.microsoft.com/office/powerpoint/2010/main" val="323697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a:t>
            </a:fld>
            <a:endParaRPr lang="nl-BE"/>
          </a:p>
        </p:txBody>
      </p:sp>
    </p:spTree>
    <p:extLst>
      <p:ext uri="{BB962C8B-B14F-4D97-AF65-F5344CB8AC3E}">
        <p14:creationId xmlns:p14="http://schemas.microsoft.com/office/powerpoint/2010/main" val="170357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13</a:t>
            </a:fld>
            <a:endParaRPr lang="nl-BE"/>
          </a:p>
        </p:txBody>
      </p:sp>
    </p:spTree>
    <p:extLst>
      <p:ext uri="{BB962C8B-B14F-4D97-AF65-F5344CB8AC3E}">
        <p14:creationId xmlns:p14="http://schemas.microsoft.com/office/powerpoint/2010/main" val="396023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15</a:t>
            </a:fld>
            <a:endParaRPr lang="nl-BE"/>
          </a:p>
        </p:txBody>
      </p:sp>
    </p:spTree>
    <p:extLst>
      <p:ext uri="{BB962C8B-B14F-4D97-AF65-F5344CB8AC3E}">
        <p14:creationId xmlns:p14="http://schemas.microsoft.com/office/powerpoint/2010/main" val="364587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041B9C8-7135-454D-84C4-4403F2A3B2CA}" type="slidenum">
              <a:rPr lang="nl-BE" smtClean="0">
                <a:solidFill>
                  <a:prstClr val="black"/>
                </a:solidFill>
              </a:rPr>
              <a:pPr/>
              <a:t>16</a:t>
            </a:fld>
            <a:endParaRPr lang="nl-BE">
              <a:solidFill>
                <a:prstClr val="black"/>
              </a:solidFill>
            </a:endParaRPr>
          </a:p>
        </p:txBody>
      </p:sp>
    </p:spTree>
    <p:extLst>
      <p:ext uri="{BB962C8B-B14F-4D97-AF65-F5344CB8AC3E}">
        <p14:creationId xmlns:p14="http://schemas.microsoft.com/office/powerpoint/2010/main" val="165342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solidFill>
                  <a:prstClr val="black"/>
                </a:solidFill>
              </a:rPr>
              <a:pPr/>
              <a:t>17</a:t>
            </a:fld>
            <a:endParaRPr lang="nl-BE">
              <a:solidFill>
                <a:prstClr val="black"/>
              </a:solidFill>
            </a:endParaRPr>
          </a:p>
        </p:txBody>
      </p:sp>
    </p:spTree>
    <p:extLst>
      <p:ext uri="{BB962C8B-B14F-4D97-AF65-F5344CB8AC3E}">
        <p14:creationId xmlns:p14="http://schemas.microsoft.com/office/powerpoint/2010/main" val="3855771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18</a:t>
            </a:fld>
            <a:endParaRPr lang="nl-BE"/>
          </a:p>
        </p:txBody>
      </p:sp>
    </p:spTree>
    <p:extLst>
      <p:ext uri="{BB962C8B-B14F-4D97-AF65-F5344CB8AC3E}">
        <p14:creationId xmlns:p14="http://schemas.microsoft.com/office/powerpoint/2010/main" val="138135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C041B9C8-7135-454D-84C4-4403F2A3B2CA}" type="slidenum">
              <a:rPr lang="nl-BE" smtClean="0"/>
              <a:t>2</a:t>
            </a:fld>
            <a:endParaRPr lang="nl-BE"/>
          </a:p>
        </p:txBody>
      </p:sp>
    </p:spTree>
    <p:extLst>
      <p:ext uri="{BB962C8B-B14F-4D97-AF65-F5344CB8AC3E}">
        <p14:creationId xmlns:p14="http://schemas.microsoft.com/office/powerpoint/2010/main" val="117915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3</a:t>
            </a:fld>
            <a:endParaRPr lang="nl-BE"/>
          </a:p>
        </p:txBody>
      </p:sp>
    </p:spTree>
    <p:extLst>
      <p:ext uri="{BB962C8B-B14F-4D97-AF65-F5344CB8AC3E}">
        <p14:creationId xmlns:p14="http://schemas.microsoft.com/office/powerpoint/2010/main" val="18994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041B9C8-7135-454D-84C4-4403F2A3B2CA}" type="slidenum">
              <a:rPr lang="nl-BE" smtClean="0"/>
              <a:t>4</a:t>
            </a:fld>
            <a:endParaRPr lang="nl-BE"/>
          </a:p>
        </p:txBody>
      </p:sp>
    </p:spTree>
    <p:extLst>
      <p:ext uri="{BB962C8B-B14F-4D97-AF65-F5344CB8AC3E}">
        <p14:creationId xmlns:p14="http://schemas.microsoft.com/office/powerpoint/2010/main" val="209408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2B574-22C9-FF4B-B250-70A568D8B37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13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2D673-EAC2-4082-9481-3D89B482FDF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00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endParaRPr lang="en-GB" baseline="0" dirty="0"/>
          </a:p>
        </p:txBody>
      </p:sp>
      <p:sp>
        <p:nvSpPr>
          <p:cNvPr id="4" name="Slide Number Placeholder 3"/>
          <p:cNvSpPr>
            <a:spLocks noGrp="1"/>
          </p:cNvSpPr>
          <p:nvPr>
            <p:ph type="sldNum" sz="quarter" idx="10"/>
          </p:nvPr>
        </p:nvSpPr>
        <p:spPr/>
        <p:txBody>
          <a:bodyPr/>
          <a:lstStyle/>
          <a:p>
            <a:fld id="{0232D673-EAC2-4082-9481-3D89B482FDFC}"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386686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232D673-EAC2-4082-9481-3D89B482FDFC}"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1432906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12</a:t>
            </a:fld>
            <a:endParaRPr lang="nl-BE"/>
          </a:p>
        </p:txBody>
      </p:sp>
    </p:spTree>
    <p:extLst>
      <p:ext uri="{BB962C8B-B14F-4D97-AF65-F5344CB8AC3E}">
        <p14:creationId xmlns:p14="http://schemas.microsoft.com/office/powerpoint/2010/main" val="207910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9" name="Rechthoek 8"/>
          <p:cNvSpPr/>
          <p:nvPr/>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nl-NL"/>
              <a:t>Klik om stijl te bewerken</a:t>
            </a:r>
            <a:endParaRPr lang="nl-BE" dirty="0"/>
          </a:p>
        </p:txBody>
      </p:sp>
      <p:pic>
        <p:nvPicPr>
          <p:cNvPr id="3" name="Afbeelding 2">
            <a:extLst>
              <a:ext uri="{FF2B5EF4-FFF2-40B4-BE49-F238E27FC236}">
                <a16:creationId xmlns:a16="http://schemas.microsoft.com/office/drawing/2014/main" id="{F023BD4F-E511-4324-8E92-3FB8094958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
        <p:nvSpPr>
          <p:cNvPr id="6" name="Rechthoek 5">
            <a:extLst>
              <a:ext uri="{FF2B5EF4-FFF2-40B4-BE49-F238E27FC236}">
                <a16:creationId xmlns:a16="http://schemas.microsoft.com/office/drawing/2014/main" id="{1A4185E5-DA3C-4AE2-A741-0E078E762EC8}"/>
              </a:ext>
            </a:extLst>
          </p:cNvPr>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117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6" name="Rechthoek 5"/>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C5FF629F-5F2E-48F4-8A2F-7B845C76F9F1}"/>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38862" y="56389"/>
            <a:ext cx="240571" cy="628650"/>
          </a:xfrm>
          <a:prstGeom prst="rect">
            <a:avLst/>
          </a:prstGeom>
        </p:spPr>
      </p:pic>
      <p:sp>
        <p:nvSpPr>
          <p:cNvPr id="8" name="Rechthoek 7">
            <a:extLst>
              <a:ext uri="{FF2B5EF4-FFF2-40B4-BE49-F238E27FC236}">
                <a16:creationId xmlns:a16="http://schemas.microsoft.com/office/drawing/2014/main" id="{C8FAD04E-59DB-42FA-8D69-967A993E58A3}"/>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4035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endParaRPr lang="nl-BE" dirty="0"/>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F8EE6B5-655B-4EF8-8CE5-15BD82B5140E}" type="datetimeFigureOut">
              <a:rPr lang="nl-BE" smtClean="0"/>
              <a:t>24/11/2019</a:t>
            </a:fld>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A9D34927-37D0-4325-8DCE-402EB177F48E}" type="slidenum">
              <a:rPr lang="nl-BE" smtClean="0"/>
              <a:t>‹nr.›</a:t>
            </a:fld>
            <a:endParaRPr lang="nl-BE"/>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10" name="Rechthoek 9"/>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04A9B434-F313-41C0-B8CC-EF2834EEFB7D}"/>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38862" y="56389"/>
            <a:ext cx="240571" cy="628650"/>
          </a:xfrm>
          <a:prstGeom prst="rect">
            <a:avLst/>
          </a:prstGeom>
        </p:spPr>
      </p:pic>
      <p:sp>
        <p:nvSpPr>
          <p:cNvPr id="12" name="Rechthoek 11">
            <a:extLst>
              <a:ext uri="{FF2B5EF4-FFF2-40B4-BE49-F238E27FC236}">
                <a16:creationId xmlns:a16="http://schemas.microsoft.com/office/drawing/2014/main" id="{C68C0A71-13D2-4156-96E0-035CC08B78AA}"/>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2266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9" name="Rechthoek 8"/>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F8E64D96-FB95-431E-AECA-D91515D520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Tree>
    <p:extLst>
      <p:ext uri="{BB962C8B-B14F-4D97-AF65-F5344CB8AC3E}">
        <p14:creationId xmlns:p14="http://schemas.microsoft.com/office/powerpoint/2010/main" val="115015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7" name="Rechthoek 6"/>
          <p:cNvSpPr/>
          <p:nvPr userDrawn="1"/>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Roboto"/>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384AA948-1A23-4686-ADE5-6611F63944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696787" y="0"/>
            <a:ext cx="4884918" cy="1815737"/>
          </a:xfrm>
          <a:prstGeom prst="rect">
            <a:avLst/>
          </a:prstGeom>
        </p:spPr>
      </p:pic>
    </p:spTree>
    <p:extLst>
      <p:ext uri="{BB962C8B-B14F-4D97-AF65-F5344CB8AC3E}">
        <p14:creationId xmlns:p14="http://schemas.microsoft.com/office/powerpoint/2010/main" val="384917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Rechthoek 4">
            <a:extLst>
              <a:ext uri="{FF2B5EF4-FFF2-40B4-BE49-F238E27FC236}">
                <a16:creationId xmlns:a16="http://schemas.microsoft.com/office/drawing/2014/main" id="{8F2AF26F-7A30-4543-9470-9DFB4B764FBE}"/>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0275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Roboto"/>
              </a:defRPr>
            </a:lvl1pPr>
          </a:lstStyle>
          <a:p>
            <a:r>
              <a:rPr lang="nl-NL"/>
              <a:t>Klik om stijl te bewerken</a:t>
            </a:r>
            <a:endParaRPr lang="nl-BE" dirty="0"/>
          </a:p>
        </p:txBody>
      </p:sp>
      <p:pic>
        <p:nvPicPr>
          <p:cNvPr id="3" name="Afbeelding 2">
            <a:extLst>
              <a:ext uri="{FF2B5EF4-FFF2-40B4-BE49-F238E27FC236}">
                <a16:creationId xmlns:a16="http://schemas.microsoft.com/office/drawing/2014/main" id="{1F182527-7E9D-424A-89A0-610DAFAA29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48" t="27048" r="10619" b="35238"/>
          <a:stretch/>
        </p:blipFill>
        <p:spPr>
          <a:xfrm>
            <a:off x="3592286" y="91440"/>
            <a:ext cx="4741818" cy="1618758"/>
          </a:xfrm>
          <a:prstGeom prst="rect">
            <a:avLst/>
          </a:prstGeom>
        </p:spPr>
      </p:pic>
      <p:sp>
        <p:nvSpPr>
          <p:cNvPr id="5" name="Rechthoek 4">
            <a:extLst>
              <a:ext uri="{FF2B5EF4-FFF2-40B4-BE49-F238E27FC236}">
                <a16:creationId xmlns:a16="http://schemas.microsoft.com/office/drawing/2014/main" id="{17F8F835-97D1-4D00-8917-3976423004CB}"/>
              </a:ext>
            </a:extLst>
          </p:cNvPr>
          <p:cNvSpPr/>
          <p:nvPr userDrawn="1"/>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0781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sz="half" idx="1"/>
          </p:nvPr>
        </p:nvSpPr>
        <p:spPr>
          <a:xfrm>
            <a:off x="838200" y="1825624"/>
            <a:ext cx="5181600" cy="46361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6172200" y="1825625"/>
            <a:ext cx="5181600" cy="4636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Rechthoek 8"/>
          <p:cNvSpPr/>
          <p:nvPr/>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156C33E6-2545-4D54-B988-A19590D1C49D}"/>
              </a:ext>
            </a:extLst>
          </p:cNvPr>
          <p:cNvSpPr/>
          <p:nvPr userDrawn="1"/>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3866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endParaRPr lang="nl-BE" dirty="0"/>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4"/>
            <a:ext cx="5157787" cy="382877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828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Rechthoek 10"/>
          <p:cNvSpPr/>
          <p:nvPr/>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EA014EE5-D25E-433F-B140-2A2A812B1FDB}"/>
              </a:ext>
            </a:extLst>
          </p:cNvPr>
          <p:cNvSpPr/>
          <p:nvPr userDrawn="1"/>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7505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pic>
        <p:nvPicPr>
          <p:cNvPr id="8" name="Afbeelding 7"/>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5" name="Rechthoek 4"/>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9D7AEE79-C46C-4F65-B2CF-4E190BADEA76}"/>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38862" y="56389"/>
            <a:ext cx="240571" cy="628650"/>
          </a:xfrm>
          <a:prstGeom prst="rect">
            <a:avLst/>
          </a:prstGeom>
        </p:spPr>
      </p:pic>
      <p:sp>
        <p:nvSpPr>
          <p:cNvPr id="7" name="Rechthoek 6">
            <a:extLst>
              <a:ext uri="{FF2B5EF4-FFF2-40B4-BE49-F238E27FC236}">
                <a16:creationId xmlns:a16="http://schemas.microsoft.com/office/drawing/2014/main" id="{636640A6-618E-4946-80DD-045AB335E076}"/>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840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lvl1pPr>
              <a:defRPr>
                <a:latin typeface="Roboto"/>
              </a:defRPr>
            </a:lvl1pPr>
          </a:lstStyle>
          <a:p>
            <a:fld id="{CF8EE6B5-655B-4EF8-8CE5-15BD82B5140E}" type="datetimeFigureOut">
              <a:rPr lang="nl-BE" smtClean="0"/>
              <a:t>24/11/2019</a:t>
            </a:fld>
            <a:endParaRPr lang="nl-BE"/>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lvl1pPr>
              <a:defRPr>
                <a:latin typeface="Roboto"/>
              </a:defRPr>
            </a:lvl1pPr>
          </a:lstStyle>
          <a:p>
            <a:endParaRPr lang="nl-BE"/>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lvl1pPr>
              <a:defRPr>
                <a:latin typeface="Roboto"/>
              </a:defRPr>
            </a:lvl1pPr>
          </a:lstStyle>
          <a:p>
            <a:fld id="{A9D34927-37D0-4325-8DCE-402EB177F48E}" type="slidenum">
              <a:rPr lang="nl-BE" smtClean="0"/>
              <a:t>‹nr.›</a:t>
            </a:fld>
            <a:endParaRPr lang="nl-BE"/>
          </a:p>
        </p:txBody>
      </p:sp>
      <p:pic>
        <p:nvPicPr>
          <p:cNvPr id="7" name="Afbeelding 6"/>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8" name="Rechthoek 7"/>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8C5757E9-9E4B-460E-9B64-962A1ECBA286}"/>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38862" y="56389"/>
            <a:ext cx="240571" cy="628650"/>
          </a:xfrm>
          <a:prstGeom prst="rect">
            <a:avLst/>
          </a:prstGeom>
        </p:spPr>
      </p:pic>
      <p:sp>
        <p:nvSpPr>
          <p:cNvPr id="10" name="Rechthoek 9">
            <a:extLst>
              <a:ext uri="{FF2B5EF4-FFF2-40B4-BE49-F238E27FC236}">
                <a16:creationId xmlns:a16="http://schemas.microsoft.com/office/drawing/2014/main" id="{BCAB8308-DFCF-4C40-BC80-7870AAE4AD9B}"/>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6343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dirty="0"/>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6A9366F3-8C23-4CAB-B515-1CA7846B01C3}"/>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38862" y="56389"/>
            <a:ext cx="240571" cy="628650"/>
          </a:xfrm>
          <a:prstGeom prst="rect">
            <a:avLst/>
          </a:prstGeom>
        </p:spPr>
      </p:pic>
      <p:sp>
        <p:nvSpPr>
          <p:cNvPr id="9" name="Rechthoek 8">
            <a:extLst>
              <a:ext uri="{FF2B5EF4-FFF2-40B4-BE49-F238E27FC236}">
                <a16:creationId xmlns:a16="http://schemas.microsoft.com/office/drawing/2014/main" id="{E31F7A40-06A4-4F2F-9786-0E7AA45C7D26}"/>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2793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dirty="0"/>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579101FC-BD1B-4AD2-95EC-6D8592BE90E1}"/>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38862" y="56389"/>
            <a:ext cx="240571" cy="628650"/>
          </a:xfrm>
          <a:prstGeom prst="rect">
            <a:avLst/>
          </a:prstGeom>
        </p:spPr>
      </p:pic>
      <p:sp>
        <p:nvSpPr>
          <p:cNvPr id="9" name="Rechthoek 8">
            <a:extLst>
              <a:ext uri="{FF2B5EF4-FFF2-40B4-BE49-F238E27FC236}">
                <a16:creationId xmlns:a16="http://schemas.microsoft.com/office/drawing/2014/main" id="{E75D11D5-E400-4054-B477-E685C6392730}"/>
              </a:ext>
            </a:extLst>
          </p:cNvPr>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1244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480968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51" r:id="rId13"/>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Roboto"/>
          <a:ea typeface="+mj-ea"/>
          <a:cs typeface="+mj-cs"/>
        </a:defRPr>
      </a:lvl1pPr>
    </p:titleStyle>
    <p:body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Roboto"/>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Roboto"/>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Roboto"/>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tiff"/></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8.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tiff"/></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3555207"/>
            <a:ext cx="10490200" cy="1829594"/>
          </a:xfrm>
        </p:spPr>
        <p:txBody>
          <a:bodyPr>
            <a:normAutofit/>
          </a:bodyPr>
          <a:lstStyle/>
          <a:p>
            <a:br>
              <a:rPr lang="nl-NL" sz="4400" dirty="0"/>
            </a:br>
            <a:r>
              <a:rPr lang="nl-NL" sz="4400" dirty="0"/>
              <a:t>Eigen acties in de praktijk</a:t>
            </a:r>
          </a:p>
        </p:txBody>
      </p:sp>
    </p:spTree>
    <p:extLst>
      <p:ext uri="{BB962C8B-B14F-4D97-AF65-F5344CB8AC3E}">
        <p14:creationId xmlns:p14="http://schemas.microsoft.com/office/powerpoint/2010/main" val="155484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23482" y="1166057"/>
            <a:ext cx="3823772" cy="1938992"/>
          </a:xfrm>
          <a:prstGeom prst="rect">
            <a:avLst/>
          </a:prstGeom>
          <a:noFill/>
        </p:spPr>
        <p:txBody>
          <a:bodyPr wrap="square" rtlCol="0">
            <a:spAutoFit/>
          </a:bodyPr>
          <a:lstStyle/>
          <a:p>
            <a:r>
              <a:rPr lang="nl-NL" sz="2400" b="1" dirty="0">
                <a:solidFill>
                  <a:prstClr val="black"/>
                </a:solidFill>
                <a:latin typeface="Roboto"/>
              </a:rPr>
              <a:t>Wat doet de leerkracht in zijn/haar interacties met de leerlingen om de diversiteit te waarderen en benutten?</a:t>
            </a:r>
          </a:p>
        </p:txBody>
      </p:sp>
      <p:grpSp>
        <p:nvGrpSpPr>
          <p:cNvPr id="4" name="Group 3"/>
          <p:cNvGrpSpPr/>
          <p:nvPr/>
        </p:nvGrpSpPr>
        <p:grpSpPr>
          <a:xfrm>
            <a:off x="4451479" y="0"/>
            <a:ext cx="7037235" cy="6263380"/>
            <a:chOff x="3395677" y="771943"/>
            <a:chExt cx="7037235" cy="6263380"/>
          </a:xfrm>
        </p:grpSpPr>
        <p:grpSp>
          <p:nvGrpSpPr>
            <p:cNvPr id="62" name="Groep 61"/>
            <p:cNvGrpSpPr/>
            <p:nvPr/>
          </p:nvGrpSpPr>
          <p:grpSpPr>
            <a:xfrm>
              <a:off x="3395677" y="771943"/>
              <a:ext cx="7037235" cy="6263380"/>
              <a:chOff x="800999" y="-478343"/>
              <a:chExt cx="8594592" cy="7523692"/>
            </a:xfrm>
          </p:grpSpPr>
          <p:grpSp>
            <p:nvGrpSpPr>
              <p:cNvPr id="63" name="Groep 62"/>
              <p:cNvGrpSpPr/>
              <p:nvPr/>
            </p:nvGrpSpPr>
            <p:grpSpPr>
              <a:xfrm>
                <a:off x="800999" y="-478343"/>
                <a:ext cx="8430689" cy="7523692"/>
                <a:chOff x="800999" y="-478343"/>
                <a:chExt cx="8430689" cy="7523692"/>
              </a:xfrm>
            </p:grpSpPr>
            <p:grpSp>
              <p:nvGrpSpPr>
                <p:cNvPr id="66" name="Groep 65"/>
                <p:cNvGrpSpPr/>
                <p:nvPr/>
              </p:nvGrpSpPr>
              <p:grpSpPr>
                <a:xfrm>
                  <a:off x="3573390" y="1567490"/>
                  <a:ext cx="3795141" cy="3760783"/>
                  <a:chOff x="3028669" y="1386473"/>
                  <a:chExt cx="5340096" cy="5001768"/>
                </a:xfrm>
              </p:grpSpPr>
              <p:sp>
                <p:nvSpPr>
                  <p:cNvPr id="80" name="Ovaal 79"/>
                  <p:cNvSpPr/>
                  <p:nvPr/>
                </p:nvSpPr>
                <p:spPr>
                  <a:xfrm>
                    <a:off x="3028669" y="1386473"/>
                    <a:ext cx="5340096" cy="5001768"/>
                  </a:xfrm>
                  <a:prstGeom prst="ellipse">
                    <a:avLst/>
                  </a:prstGeom>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solidFill>
                        <a:prstClr val="black"/>
                      </a:solidFill>
                    </a:endParaRPr>
                  </a:p>
                </p:txBody>
              </p:sp>
              <p:sp>
                <p:nvSpPr>
                  <p:cNvPr id="81" name="Ovaal 80"/>
                  <p:cNvSpPr/>
                  <p:nvPr/>
                </p:nvSpPr>
                <p:spPr>
                  <a:xfrm>
                    <a:off x="6392425" y="1400988"/>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2" name="Ovaal 81"/>
                  <p:cNvSpPr/>
                  <p:nvPr/>
                </p:nvSpPr>
                <p:spPr>
                  <a:xfrm>
                    <a:off x="4675690" y="6117147"/>
                    <a:ext cx="256032" cy="2377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3" name="Ovaal 82"/>
                  <p:cNvSpPr/>
                  <p:nvPr/>
                </p:nvSpPr>
                <p:spPr>
                  <a:xfrm>
                    <a:off x="7752017" y="2334922"/>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4" name="Ovaal 83"/>
                  <p:cNvSpPr/>
                  <p:nvPr/>
                </p:nvSpPr>
                <p:spPr>
                  <a:xfrm>
                    <a:off x="7748972" y="5236309"/>
                    <a:ext cx="256032" cy="2377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6" name="Ovaal 85"/>
                  <p:cNvSpPr/>
                  <p:nvPr/>
                </p:nvSpPr>
                <p:spPr>
                  <a:xfrm>
                    <a:off x="3329747" y="2428968"/>
                    <a:ext cx="256031"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9" name="Ovaal 88"/>
                  <p:cNvSpPr/>
                  <p:nvPr/>
                </p:nvSpPr>
                <p:spPr>
                  <a:xfrm>
                    <a:off x="3447288" y="5251704"/>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grpSp>
            <p:sp>
              <p:nvSpPr>
                <p:cNvPr id="67" name="Tekstvak 66"/>
                <p:cNvSpPr txBox="1"/>
                <p:nvPr/>
              </p:nvSpPr>
              <p:spPr>
                <a:xfrm rot="17949228">
                  <a:off x="3624547" y="5395880"/>
                  <a:ext cx="1782160" cy="789366"/>
                </a:xfrm>
                <a:prstGeom prst="rect">
                  <a:avLst/>
                </a:prstGeom>
                <a:noFill/>
              </p:spPr>
              <p:txBody>
                <a:bodyPr wrap="square" rtlCol="0">
                  <a:spAutoFit/>
                </a:bodyPr>
                <a:lstStyle/>
                <a:p>
                  <a:r>
                    <a:rPr lang="nl-BE" b="1" dirty="0">
                      <a:solidFill>
                        <a:schemeClr val="accent3"/>
                      </a:solidFill>
                    </a:rPr>
                    <a:t>Autonomie bevorderen</a:t>
                  </a:r>
                </a:p>
              </p:txBody>
            </p:sp>
            <p:sp>
              <p:nvSpPr>
                <p:cNvPr id="68" name="Tekstvak 67"/>
                <p:cNvSpPr txBox="1"/>
                <p:nvPr/>
              </p:nvSpPr>
              <p:spPr>
                <a:xfrm rot="4146186">
                  <a:off x="5448608" y="5383164"/>
                  <a:ext cx="1858405" cy="1465965"/>
                </a:xfrm>
                <a:prstGeom prst="rect">
                  <a:avLst/>
                </a:prstGeom>
                <a:noFill/>
              </p:spPr>
              <p:txBody>
                <a:bodyPr wrap="square" rtlCol="0">
                  <a:spAutoFit/>
                </a:bodyPr>
                <a:lstStyle/>
                <a:p>
                  <a:r>
                    <a:rPr lang="nl-BE" b="1" dirty="0">
                      <a:solidFill>
                        <a:schemeClr val="accent3"/>
                      </a:solidFill>
                    </a:rPr>
                    <a:t>Interacties tussen leerlingen bevorderen</a:t>
                  </a:r>
                </a:p>
              </p:txBody>
            </p:sp>
            <p:sp>
              <p:nvSpPr>
                <p:cNvPr id="69" name="Tekstvak 68"/>
                <p:cNvSpPr txBox="1"/>
                <p:nvPr/>
              </p:nvSpPr>
              <p:spPr>
                <a:xfrm rot="17722996">
                  <a:off x="5457409" y="-114942"/>
                  <a:ext cx="2192768" cy="1465965"/>
                </a:xfrm>
                <a:prstGeom prst="rect">
                  <a:avLst/>
                </a:prstGeom>
                <a:noFill/>
              </p:spPr>
              <p:txBody>
                <a:bodyPr wrap="square" rtlCol="0">
                  <a:spAutoFit/>
                </a:bodyPr>
                <a:lstStyle/>
                <a:p>
                  <a:r>
                    <a:rPr lang="nl-BE" b="1" dirty="0">
                      <a:solidFill>
                        <a:schemeClr val="accent1">
                          <a:lumMod val="75000"/>
                        </a:schemeClr>
                      </a:solidFill>
                    </a:rPr>
                    <a:t>Inspelen op sociaal-emotionele noden</a:t>
                  </a:r>
                </a:p>
              </p:txBody>
            </p:sp>
            <p:sp>
              <p:nvSpPr>
                <p:cNvPr id="70" name="Tekstvak 69"/>
                <p:cNvSpPr txBox="1"/>
                <p:nvPr/>
              </p:nvSpPr>
              <p:spPr>
                <a:xfrm rot="3502497">
                  <a:off x="3755382" y="372585"/>
                  <a:ext cx="1273934" cy="1465965"/>
                </a:xfrm>
                <a:prstGeom prst="rect">
                  <a:avLst/>
                </a:prstGeom>
                <a:noFill/>
              </p:spPr>
              <p:txBody>
                <a:bodyPr wrap="square" rtlCol="0">
                  <a:spAutoFit/>
                </a:bodyPr>
                <a:lstStyle/>
                <a:p>
                  <a:pPr algn="r"/>
                  <a:r>
                    <a:rPr lang="nl-BE" b="1" dirty="0">
                      <a:solidFill>
                        <a:schemeClr val="accent5"/>
                      </a:solidFill>
                    </a:rPr>
                    <a:t>Veilig &amp; positief klimaat creëren</a:t>
                  </a:r>
                </a:p>
              </p:txBody>
            </p:sp>
            <p:sp>
              <p:nvSpPr>
                <p:cNvPr id="71" name="Tekstvak 70"/>
                <p:cNvSpPr txBox="1"/>
                <p:nvPr/>
              </p:nvSpPr>
              <p:spPr>
                <a:xfrm rot="1225553">
                  <a:off x="800999" y="1310539"/>
                  <a:ext cx="3127285" cy="1109122"/>
                </a:xfrm>
                <a:prstGeom prst="rect">
                  <a:avLst/>
                </a:prstGeom>
                <a:noFill/>
              </p:spPr>
              <p:txBody>
                <a:bodyPr wrap="square" rtlCol="0">
                  <a:spAutoFit/>
                </a:bodyPr>
                <a:lstStyle/>
                <a:p>
                  <a:pPr algn="r"/>
                  <a:r>
                    <a:rPr lang="nl-BE" b="1" dirty="0">
                      <a:solidFill>
                        <a:schemeClr val="accent5"/>
                      </a:solidFill>
                    </a:rPr>
                    <a:t>Klas- en gedragsmanagement effectief inzetten</a:t>
                  </a:r>
                </a:p>
              </p:txBody>
            </p:sp>
            <p:sp>
              <p:nvSpPr>
                <p:cNvPr id="72" name="Tekstvak 71"/>
                <p:cNvSpPr txBox="1"/>
                <p:nvPr/>
              </p:nvSpPr>
              <p:spPr>
                <a:xfrm rot="20893751">
                  <a:off x="2400760" y="3296093"/>
                  <a:ext cx="1145434" cy="776385"/>
                </a:xfrm>
                <a:prstGeom prst="rect">
                  <a:avLst/>
                </a:prstGeom>
                <a:noFill/>
              </p:spPr>
              <p:txBody>
                <a:bodyPr wrap="square" rtlCol="0">
                  <a:spAutoFit/>
                </a:bodyPr>
                <a:lstStyle/>
                <a:p>
                  <a:pPr algn="r"/>
                  <a:r>
                    <a:rPr lang="nl-BE" b="1" dirty="0">
                      <a:solidFill>
                        <a:schemeClr val="accent5"/>
                      </a:solidFill>
                    </a:rPr>
                    <a:t>Rust creëren</a:t>
                  </a:r>
                </a:p>
              </p:txBody>
            </p:sp>
            <p:sp>
              <p:nvSpPr>
                <p:cNvPr id="73" name="Tekstvak 72"/>
                <p:cNvSpPr txBox="1"/>
                <p:nvPr/>
              </p:nvSpPr>
              <p:spPr>
                <a:xfrm rot="19964971">
                  <a:off x="6923390" y="1239857"/>
                  <a:ext cx="2308298" cy="1109122"/>
                </a:xfrm>
                <a:prstGeom prst="rect">
                  <a:avLst/>
                </a:prstGeom>
                <a:noFill/>
              </p:spPr>
              <p:txBody>
                <a:bodyPr wrap="square" rtlCol="0">
                  <a:spAutoFit/>
                </a:bodyPr>
                <a:lstStyle/>
                <a:p>
                  <a:r>
                    <a:rPr lang="nl-BE" b="1" dirty="0">
                      <a:solidFill>
                        <a:schemeClr val="accent1">
                          <a:lumMod val="75000"/>
                        </a:schemeClr>
                      </a:solidFill>
                    </a:rPr>
                    <a:t>Tijd &amp; energie besteden aan leerlingen</a:t>
                  </a:r>
                </a:p>
              </p:txBody>
            </p:sp>
            <p:sp>
              <p:nvSpPr>
                <p:cNvPr id="77" name="Ovaal 76"/>
                <p:cNvSpPr/>
                <p:nvPr/>
              </p:nvSpPr>
              <p:spPr>
                <a:xfrm>
                  <a:off x="7285469" y="3389706"/>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8" name="Ovaal 77"/>
                <p:cNvSpPr/>
                <p:nvPr/>
              </p:nvSpPr>
              <p:spPr>
                <a:xfrm>
                  <a:off x="3483289" y="3479083"/>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grpSp>
          <p:sp>
            <p:nvSpPr>
              <p:cNvPr id="64" name="Tekstvak 63"/>
              <p:cNvSpPr txBox="1"/>
              <p:nvPr/>
            </p:nvSpPr>
            <p:spPr>
              <a:xfrm rot="277076">
                <a:off x="7460644" y="2978738"/>
                <a:ext cx="1934947" cy="1109122"/>
              </a:xfrm>
              <a:prstGeom prst="rect">
                <a:avLst/>
              </a:prstGeom>
              <a:noFill/>
            </p:spPr>
            <p:txBody>
              <a:bodyPr wrap="square" rtlCol="0">
                <a:spAutoFit/>
              </a:bodyPr>
              <a:lstStyle/>
              <a:p>
                <a:r>
                  <a:rPr lang="nl-BE" b="1" dirty="0">
                    <a:solidFill>
                      <a:schemeClr val="accent1">
                        <a:lumMod val="75000"/>
                      </a:schemeClr>
                    </a:solidFill>
                  </a:rPr>
                  <a:t>Feedback en bekrachtiging geven</a:t>
                </a:r>
              </a:p>
            </p:txBody>
          </p:sp>
        </p:grpSp>
        <p:sp>
          <p:nvSpPr>
            <p:cNvPr id="93" name="Tekstvak 92"/>
            <p:cNvSpPr txBox="1"/>
            <p:nvPr/>
          </p:nvSpPr>
          <p:spPr>
            <a:xfrm rot="19082185">
              <a:off x="4203652" y="5153298"/>
              <a:ext cx="1992807" cy="923330"/>
            </a:xfrm>
            <a:prstGeom prst="rect">
              <a:avLst/>
            </a:prstGeom>
            <a:noFill/>
          </p:spPr>
          <p:txBody>
            <a:bodyPr wrap="square" rtlCol="0">
              <a:spAutoFit/>
            </a:bodyPr>
            <a:lstStyle/>
            <a:p>
              <a:pPr algn="r"/>
              <a:r>
                <a:rPr lang="nl-BE" b="1" dirty="0">
                  <a:solidFill>
                    <a:schemeClr val="accent3"/>
                  </a:solidFill>
                </a:rPr>
                <a:t>Inspraak &amp; gelijkwaardigheid</a:t>
              </a:r>
            </a:p>
            <a:p>
              <a:pPr algn="r"/>
              <a:r>
                <a:rPr lang="nl-BE" b="1" dirty="0">
                  <a:solidFill>
                    <a:schemeClr val="accent3"/>
                  </a:solidFill>
                </a:rPr>
                <a:t>bevorderen</a:t>
              </a:r>
            </a:p>
          </p:txBody>
        </p:sp>
        <p:sp>
          <p:nvSpPr>
            <p:cNvPr id="94" name="Tekstvak 93"/>
            <p:cNvSpPr txBox="1"/>
            <p:nvPr/>
          </p:nvSpPr>
          <p:spPr>
            <a:xfrm rot="2179561">
              <a:off x="8322780" y="5225867"/>
              <a:ext cx="2061827" cy="646331"/>
            </a:xfrm>
            <a:prstGeom prst="rect">
              <a:avLst/>
            </a:prstGeom>
            <a:noFill/>
          </p:spPr>
          <p:txBody>
            <a:bodyPr wrap="square" rtlCol="0">
              <a:spAutoFit/>
            </a:bodyPr>
            <a:lstStyle/>
            <a:p>
              <a:r>
                <a:rPr lang="nl-BE" b="1" dirty="0">
                  <a:solidFill>
                    <a:schemeClr val="accent3"/>
                  </a:solidFill>
                </a:rPr>
                <a:t>Competentiegevoel ondersteunen</a:t>
              </a:r>
            </a:p>
          </p:txBody>
        </p:sp>
        <p:sp>
          <p:nvSpPr>
            <p:cNvPr id="2" name="Tekstvak 1"/>
            <p:cNvSpPr txBox="1"/>
            <p:nvPr/>
          </p:nvSpPr>
          <p:spPr>
            <a:xfrm>
              <a:off x="6120549" y="3258593"/>
              <a:ext cx="2290619" cy="1569660"/>
            </a:xfrm>
            <a:prstGeom prst="rect">
              <a:avLst/>
            </a:prstGeom>
            <a:noFill/>
          </p:spPr>
          <p:txBody>
            <a:bodyPr wrap="square" rtlCol="0">
              <a:spAutoFit/>
            </a:bodyPr>
            <a:lstStyle/>
            <a:p>
              <a:r>
                <a:rPr lang="nl-BE" sz="3200" b="1" dirty="0">
                  <a:solidFill>
                    <a:schemeClr val="tx1">
                      <a:lumMod val="75000"/>
                      <a:lumOff val="25000"/>
                    </a:schemeClr>
                  </a:solidFill>
                  <a:latin typeface="Roboto"/>
                </a:rPr>
                <a:t>Interacties met leerlingen</a:t>
              </a:r>
            </a:p>
          </p:txBody>
        </p:sp>
        <p:sp>
          <p:nvSpPr>
            <p:cNvPr id="29" name="Ovaal 85"/>
            <p:cNvSpPr/>
            <p:nvPr/>
          </p:nvSpPr>
          <p:spPr>
            <a:xfrm>
              <a:off x="6599664" y="2499752"/>
              <a:ext cx="148987" cy="148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30" name="Ovaal 83"/>
            <p:cNvSpPr/>
            <p:nvPr/>
          </p:nvSpPr>
          <p:spPr>
            <a:xfrm>
              <a:off x="7573562" y="5466151"/>
              <a:ext cx="148987" cy="148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grpSp>
      <p:sp>
        <p:nvSpPr>
          <p:cNvPr id="31" name="Rechthoek 30"/>
          <p:cNvSpPr/>
          <p:nvPr/>
        </p:nvSpPr>
        <p:spPr>
          <a:xfrm>
            <a:off x="265141" y="5048437"/>
            <a:ext cx="3345815" cy="1390015"/>
          </a:xfrm>
          <a:prstGeom prst="rect">
            <a:avLst/>
          </a:prstGeom>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l-BE" sz="1100" dirty="0">
                <a:effectLst/>
                <a:ea typeface="Calibri" panose="020F0502020204030204" pitchFamily="34" charset="0"/>
                <a:cs typeface="Times New Roman" panose="02020603050405020304" pitchFamily="18" charset="0"/>
              </a:rPr>
              <a:t>Dimensies:</a:t>
            </a:r>
          </a:p>
          <a:p>
            <a:pPr marL="342900" lvl="0" indent="-342900">
              <a:lnSpc>
                <a:spcPct val="107000"/>
              </a:lnSpc>
              <a:spcAft>
                <a:spcPts val="0"/>
              </a:spcAft>
              <a:buFont typeface="+mj-lt"/>
              <a:buAutoNum type="arabicPeriod"/>
            </a:pPr>
            <a:r>
              <a:rPr lang="nl-BE" sz="1100" dirty="0">
                <a:solidFill>
                  <a:schemeClr val="accent2">
                    <a:lumMod val="50000"/>
                  </a:schemeClr>
                </a:solidFill>
                <a:effectLst/>
                <a:ea typeface="Calibri" panose="020F0502020204030204" pitchFamily="34" charset="0"/>
                <a:cs typeface="Times New Roman" panose="02020603050405020304" pitchFamily="18" charset="0"/>
              </a:rPr>
              <a:t>Oog hebben voor individuele noden</a:t>
            </a:r>
          </a:p>
          <a:p>
            <a:pPr marL="342900" lvl="0" indent="-342900">
              <a:lnSpc>
                <a:spcPct val="107000"/>
              </a:lnSpc>
              <a:spcAft>
                <a:spcPts val="0"/>
              </a:spcAft>
              <a:buFont typeface="+mj-lt"/>
              <a:buAutoNum type="arabicPeriod"/>
            </a:pPr>
            <a:r>
              <a:rPr lang="nl-BE" sz="1100" dirty="0">
                <a:solidFill>
                  <a:schemeClr val="accent6">
                    <a:lumMod val="50000"/>
                  </a:schemeClr>
                </a:solidFill>
                <a:effectLst/>
                <a:ea typeface="Calibri" panose="020F0502020204030204" pitchFamily="34" charset="0"/>
                <a:cs typeface="Times New Roman" panose="02020603050405020304" pitchFamily="18" charset="0"/>
              </a:rPr>
              <a:t>Veiligheid en structuur bieden</a:t>
            </a:r>
          </a:p>
          <a:p>
            <a:pPr marL="342900" lvl="0" indent="-342900">
              <a:lnSpc>
                <a:spcPct val="107000"/>
              </a:lnSpc>
              <a:spcAft>
                <a:spcPts val="800"/>
              </a:spcAft>
              <a:buFont typeface="+mj-lt"/>
              <a:buAutoNum type="arabicPeriod"/>
            </a:pPr>
            <a:r>
              <a:rPr lang="nl-BE" sz="1100" dirty="0">
                <a:solidFill>
                  <a:schemeClr val="accent3">
                    <a:lumMod val="75000"/>
                  </a:schemeClr>
                </a:solidFill>
                <a:effectLst/>
                <a:ea typeface="Calibri" panose="020F0502020204030204" pitchFamily="34" charset="0"/>
                <a:cs typeface="Times New Roman" panose="02020603050405020304" pitchFamily="18" charset="0"/>
              </a:rPr>
              <a:t>Betrokkenheid van leerlingen realiseren</a:t>
            </a:r>
          </a:p>
        </p:txBody>
      </p:sp>
    </p:spTree>
    <p:extLst>
      <p:ext uri="{BB962C8B-B14F-4D97-AF65-F5344CB8AC3E}">
        <p14:creationId xmlns:p14="http://schemas.microsoft.com/office/powerpoint/2010/main" val="415776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kstvak 47"/>
          <p:cNvSpPr txBox="1"/>
          <p:nvPr/>
        </p:nvSpPr>
        <p:spPr>
          <a:xfrm>
            <a:off x="615804" y="1239656"/>
            <a:ext cx="3715554" cy="2308324"/>
          </a:xfrm>
          <a:prstGeom prst="rect">
            <a:avLst/>
          </a:prstGeom>
          <a:noFill/>
        </p:spPr>
        <p:txBody>
          <a:bodyPr wrap="square" rtlCol="0">
            <a:spAutoFit/>
          </a:bodyPr>
          <a:lstStyle/>
          <a:p>
            <a:r>
              <a:rPr lang="nl-NL" sz="2400" b="1" dirty="0">
                <a:solidFill>
                  <a:prstClr val="black"/>
                </a:solidFill>
                <a:latin typeface="Roboto"/>
              </a:rPr>
              <a:t>Wat zet de leerkracht in zijn/haar werkvormen en aanpak in om de diversiteit te waarderen en benutten? </a:t>
            </a:r>
          </a:p>
          <a:p>
            <a:endParaRPr lang="nl-NL" sz="2400" b="1" dirty="0">
              <a:solidFill>
                <a:prstClr val="black"/>
              </a:solidFill>
              <a:latin typeface="Poiret One" panose="02000000000000000000" pitchFamily="2" charset="0"/>
            </a:endParaRPr>
          </a:p>
        </p:txBody>
      </p:sp>
      <p:grpSp>
        <p:nvGrpSpPr>
          <p:cNvPr id="3" name="Group 2"/>
          <p:cNvGrpSpPr/>
          <p:nvPr/>
        </p:nvGrpSpPr>
        <p:grpSpPr>
          <a:xfrm>
            <a:off x="4983545" y="0"/>
            <a:ext cx="6991867" cy="7043458"/>
            <a:chOff x="3662745" y="259437"/>
            <a:chExt cx="6991867" cy="7043458"/>
          </a:xfrm>
        </p:grpSpPr>
        <p:grpSp>
          <p:nvGrpSpPr>
            <p:cNvPr id="11" name="Groep 10"/>
            <p:cNvGrpSpPr/>
            <p:nvPr/>
          </p:nvGrpSpPr>
          <p:grpSpPr>
            <a:xfrm>
              <a:off x="3662745" y="259437"/>
              <a:ext cx="6991867" cy="7043458"/>
              <a:chOff x="3583925" y="43562"/>
              <a:chExt cx="7183936" cy="7268573"/>
            </a:xfrm>
          </p:grpSpPr>
          <p:sp>
            <p:nvSpPr>
              <p:cNvPr id="93" name="Tekstvak 92"/>
              <p:cNvSpPr txBox="1"/>
              <p:nvPr/>
            </p:nvSpPr>
            <p:spPr>
              <a:xfrm>
                <a:off x="3583925" y="2688967"/>
                <a:ext cx="1847666" cy="1238694"/>
              </a:xfrm>
              <a:prstGeom prst="rect">
                <a:avLst/>
              </a:prstGeom>
              <a:noFill/>
            </p:spPr>
            <p:txBody>
              <a:bodyPr wrap="square" rtlCol="0">
                <a:spAutoFit/>
              </a:bodyPr>
              <a:lstStyle/>
              <a:p>
                <a:pPr algn="r"/>
                <a:r>
                  <a:rPr lang="nl-BE" b="1" dirty="0">
                    <a:solidFill>
                      <a:schemeClr val="accent4">
                        <a:lumMod val="25000"/>
                      </a:schemeClr>
                    </a:solidFill>
                  </a:rPr>
                  <a:t>Originaliteit, vernieuwende aanpak, speelsheid</a:t>
                </a:r>
              </a:p>
            </p:txBody>
          </p:sp>
          <p:grpSp>
            <p:nvGrpSpPr>
              <p:cNvPr id="10" name="Groep 9"/>
              <p:cNvGrpSpPr/>
              <p:nvPr/>
            </p:nvGrpSpPr>
            <p:grpSpPr>
              <a:xfrm>
                <a:off x="3951970" y="43562"/>
                <a:ext cx="6815891" cy="7268573"/>
                <a:chOff x="3966582" y="38854"/>
                <a:chExt cx="6815891" cy="7268573"/>
              </a:xfrm>
            </p:grpSpPr>
            <p:grpSp>
              <p:nvGrpSpPr>
                <p:cNvPr id="8" name="Groep 7"/>
                <p:cNvGrpSpPr/>
                <p:nvPr/>
              </p:nvGrpSpPr>
              <p:grpSpPr>
                <a:xfrm>
                  <a:off x="3966582" y="38854"/>
                  <a:ext cx="6815891" cy="7268573"/>
                  <a:chOff x="3966582" y="38854"/>
                  <a:chExt cx="6815891" cy="7268573"/>
                </a:xfrm>
              </p:grpSpPr>
              <p:grpSp>
                <p:nvGrpSpPr>
                  <p:cNvPr id="7" name="Groep 6"/>
                  <p:cNvGrpSpPr/>
                  <p:nvPr/>
                </p:nvGrpSpPr>
                <p:grpSpPr>
                  <a:xfrm>
                    <a:off x="3966582" y="1147302"/>
                    <a:ext cx="6815891" cy="6160125"/>
                    <a:chOff x="3948179" y="1136241"/>
                    <a:chExt cx="6815891" cy="6160125"/>
                  </a:xfrm>
                </p:grpSpPr>
                <p:grpSp>
                  <p:nvGrpSpPr>
                    <p:cNvPr id="62" name="Groep 61"/>
                    <p:cNvGrpSpPr/>
                    <p:nvPr/>
                  </p:nvGrpSpPr>
                  <p:grpSpPr>
                    <a:xfrm>
                      <a:off x="3948179" y="1136241"/>
                      <a:ext cx="6815891" cy="6160125"/>
                      <a:chOff x="2009120" y="894953"/>
                      <a:chExt cx="6815891" cy="6160125"/>
                    </a:xfrm>
                  </p:grpSpPr>
                  <p:grpSp>
                    <p:nvGrpSpPr>
                      <p:cNvPr id="63" name="Groep 62"/>
                      <p:cNvGrpSpPr/>
                      <p:nvPr/>
                    </p:nvGrpSpPr>
                    <p:grpSpPr>
                      <a:xfrm>
                        <a:off x="2009120" y="894953"/>
                        <a:ext cx="6815891" cy="6160125"/>
                        <a:chOff x="2009120" y="894953"/>
                        <a:chExt cx="6815891" cy="6160125"/>
                      </a:xfrm>
                    </p:grpSpPr>
                    <p:grpSp>
                      <p:nvGrpSpPr>
                        <p:cNvPr id="66" name="Groep 65"/>
                        <p:cNvGrpSpPr/>
                        <p:nvPr/>
                      </p:nvGrpSpPr>
                      <p:grpSpPr>
                        <a:xfrm>
                          <a:off x="3543724" y="1567490"/>
                          <a:ext cx="3824807" cy="3760783"/>
                          <a:chOff x="2986926" y="1386473"/>
                          <a:chExt cx="5381839" cy="5001767"/>
                        </a:xfrm>
                      </p:grpSpPr>
                      <p:sp>
                        <p:nvSpPr>
                          <p:cNvPr id="80" name="Ovaal 79"/>
                          <p:cNvSpPr/>
                          <p:nvPr/>
                        </p:nvSpPr>
                        <p:spPr>
                          <a:xfrm>
                            <a:off x="3028669" y="1386473"/>
                            <a:ext cx="5340096" cy="5001767"/>
                          </a:xfrm>
                          <a:prstGeom prst="ellipse">
                            <a:avLst/>
                          </a:prstGeom>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solidFill>
                                <a:prstClr val="black"/>
                              </a:solidFill>
                            </a:endParaRPr>
                          </a:p>
                        </p:txBody>
                      </p:sp>
                      <p:sp>
                        <p:nvSpPr>
                          <p:cNvPr id="81" name="Ovaal 80"/>
                          <p:cNvSpPr/>
                          <p:nvPr/>
                        </p:nvSpPr>
                        <p:spPr>
                          <a:xfrm>
                            <a:off x="4360497" y="6012119"/>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2" name="Ovaal 81"/>
                          <p:cNvSpPr/>
                          <p:nvPr/>
                        </p:nvSpPr>
                        <p:spPr>
                          <a:xfrm>
                            <a:off x="2986926" y="3186796"/>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3" name="Ovaal 82"/>
                          <p:cNvSpPr/>
                          <p:nvPr/>
                        </p:nvSpPr>
                        <p:spPr>
                          <a:xfrm>
                            <a:off x="7447367" y="1965241"/>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4" name="Ovaal 83"/>
                          <p:cNvSpPr/>
                          <p:nvPr/>
                        </p:nvSpPr>
                        <p:spPr>
                          <a:xfrm>
                            <a:off x="7976570" y="4860833"/>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9" name="Ovaal 88"/>
                          <p:cNvSpPr/>
                          <p:nvPr/>
                        </p:nvSpPr>
                        <p:spPr>
                          <a:xfrm>
                            <a:off x="3135972" y="4763871"/>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grpSp>
                    <p:sp>
                      <p:nvSpPr>
                        <p:cNvPr id="67" name="Tekstvak 66"/>
                        <p:cNvSpPr txBox="1"/>
                        <p:nvPr/>
                      </p:nvSpPr>
                      <p:spPr>
                        <a:xfrm rot="19197641">
                          <a:off x="6582742" y="894953"/>
                          <a:ext cx="2072889" cy="952840"/>
                        </a:xfrm>
                        <a:prstGeom prst="rect">
                          <a:avLst/>
                        </a:prstGeom>
                        <a:noFill/>
                      </p:spPr>
                      <p:txBody>
                        <a:bodyPr wrap="square" rtlCol="0">
                          <a:spAutoFit/>
                        </a:bodyPr>
                        <a:lstStyle/>
                        <a:p>
                          <a:r>
                            <a:rPr lang="nl-BE" b="1" dirty="0">
                              <a:solidFill>
                                <a:schemeClr val="accent1">
                                  <a:lumMod val="75000"/>
                                </a:schemeClr>
                              </a:solidFill>
                            </a:rPr>
                            <a:t>Maatwerk voor individuele leerlingen</a:t>
                          </a:r>
                        </a:p>
                      </p:txBody>
                    </p:sp>
                    <p:sp>
                      <p:nvSpPr>
                        <p:cNvPr id="68" name="Tekstvak 67"/>
                        <p:cNvSpPr txBox="1"/>
                        <p:nvPr/>
                      </p:nvSpPr>
                      <p:spPr>
                        <a:xfrm rot="4348592">
                          <a:off x="5531710" y="5651530"/>
                          <a:ext cx="1858402" cy="948694"/>
                        </a:xfrm>
                        <a:prstGeom prst="rect">
                          <a:avLst/>
                        </a:prstGeom>
                        <a:noFill/>
                      </p:spPr>
                      <p:txBody>
                        <a:bodyPr wrap="square" rtlCol="0">
                          <a:spAutoFit/>
                        </a:bodyPr>
                        <a:lstStyle/>
                        <a:p>
                          <a:r>
                            <a:rPr lang="nl-BE" b="1" dirty="0">
                              <a:solidFill>
                                <a:srgbClr val="F77A25"/>
                              </a:solidFill>
                            </a:rPr>
                            <a:t>Groeperings-vormen &amp; samenwerking</a:t>
                          </a:r>
                        </a:p>
                      </p:txBody>
                    </p:sp>
                    <p:sp>
                      <p:nvSpPr>
                        <p:cNvPr id="69" name="Tekstvak 68"/>
                        <p:cNvSpPr txBox="1"/>
                        <p:nvPr/>
                      </p:nvSpPr>
                      <p:spPr>
                        <a:xfrm rot="17882371">
                          <a:off x="3779890" y="5489781"/>
                          <a:ext cx="1059398" cy="379478"/>
                        </a:xfrm>
                        <a:prstGeom prst="rect">
                          <a:avLst/>
                        </a:prstGeom>
                        <a:noFill/>
                      </p:spPr>
                      <p:txBody>
                        <a:bodyPr wrap="square" rtlCol="0">
                          <a:spAutoFit/>
                        </a:bodyPr>
                        <a:lstStyle/>
                        <a:p>
                          <a:pPr algn="r"/>
                          <a:r>
                            <a:rPr lang="nl-BE" b="1" dirty="0">
                              <a:solidFill>
                                <a:schemeClr val="accent4">
                                  <a:lumMod val="25000"/>
                                </a:schemeClr>
                              </a:solidFill>
                            </a:rPr>
                            <a:t>Variatie</a:t>
                          </a:r>
                          <a:r>
                            <a:rPr lang="nl-BE" b="1" dirty="0">
                              <a:solidFill>
                                <a:schemeClr val="accent4"/>
                              </a:solidFill>
                            </a:rPr>
                            <a:t> </a:t>
                          </a:r>
                        </a:p>
                      </p:txBody>
                    </p:sp>
                    <p:sp>
                      <p:nvSpPr>
                        <p:cNvPr id="71" name="Tekstvak 70"/>
                        <p:cNvSpPr txBox="1"/>
                        <p:nvPr/>
                      </p:nvSpPr>
                      <p:spPr>
                        <a:xfrm rot="19752257">
                          <a:off x="2009120" y="4291899"/>
                          <a:ext cx="1679948" cy="666988"/>
                        </a:xfrm>
                        <a:prstGeom prst="rect">
                          <a:avLst/>
                        </a:prstGeom>
                        <a:noFill/>
                      </p:spPr>
                      <p:txBody>
                        <a:bodyPr wrap="square" rtlCol="0">
                          <a:spAutoFit/>
                        </a:bodyPr>
                        <a:lstStyle/>
                        <a:p>
                          <a:r>
                            <a:rPr lang="nl-BE" b="1" dirty="0">
                              <a:solidFill>
                                <a:schemeClr val="accent4">
                                  <a:lumMod val="25000"/>
                                </a:schemeClr>
                              </a:solidFill>
                            </a:rPr>
                            <a:t>Activering &amp; betrokkenheid</a:t>
                          </a:r>
                        </a:p>
                      </p:txBody>
                    </p:sp>
                    <p:sp>
                      <p:nvSpPr>
                        <p:cNvPr id="72" name="Tekstvak 71"/>
                        <p:cNvSpPr txBox="1"/>
                        <p:nvPr/>
                      </p:nvSpPr>
                      <p:spPr>
                        <a:xfrm rot="21035252">
                          <a:off x="7393668" y="2290633"/>
                          <a:ext cx="1431343" cy="1238693"/>
                        </a:xfrm>
                        <a:prstGeom prst="rect">
                          <a:avLst/>
                        </a:prstGeom>
                        <a:noFill/>
                      </p:spPr>
                      <p:txBody>
                        <a:bodyPr wrap="square" rtlCol="0">
                          <a:spAutoFit/>
                        </a:bodyPr>
                        <a:lstStyle/>
                        <a:p>
                          <a:r>
                            <a:rPr lang="nl-BE" b="1" dirty="0">
                              <a:solidFill>
                                <a:schemeClr val="accent1">
                                  <a:lumMod val="75000"/>
                                </a:schemeClr>
                              </a:solidFill>
                            </a:rPr>
                            <a:t>Tempo, niveau, interesse, leerstrategie</a:t>
                          </a:r>
                        </a:p>
                      </p:txBody>
                    </p:sp>
                    <p:sp>
                      <p:nvSpPr>
                        <p:cNvPr id="73" name="Tekstvak 72"/>
                        <p:cNvSpPr txBox="1"/>
                        <p:nvPr/>
                      </p:nvSpPr>
                      <p:spPr>
                        <a:xfrm rot="2264164">
                          <a:off x="7060018" y="4324354"/>
                          <a:ext cx="1492966" cy="952840"/>
                        </a:xfrm>
                        <a:prstGeom prst="rect">
                          <a:avLst/>
                        </a:prstGeom>
                        <a:noFill/>
                      </p:spPr>
                      <p:txBody>
                        <a:bodyPr wrap="square" rtlCol="0">
                          <a:spAutoFit/>
                        </a:bodyPr>
                        <a:lstStyle/>
                        <a:p>
                          <a:r>
                            <a:rPr lang="nl-BE" b="1" dirty="0">
                              <a:solidFill>
                                <a:schemeClr val="tx2">
                                  <a:lumMod val="75000"/>
                                </a:schemeClr>
                              </a:solidFill>
                            </a:rPr>
                            <a:t>Inhoud, proces &amp; product</a:t>
                          </a:r>
                        </a:p>
                      </p:txBody>
                    </p:sp>
                    <p:sp>
                      <p:nvSpPr>
                        <p:cNvPr id="77" name="Ovaal 76"/>
                        <p:cNvSpPr/>
                        <p:nvPr/>
                      </p:nvSpPr>
                      <p:spPr>
                        <a:xfrm>
                          <a:off x="7229899" y="2921137"/>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8" name="Ovaal 77"/>
                        <p:cNvSpPr/>
                        <p:nvPr/>
                      </p:nvSpPr>
                      <p:spPr>
                        <a:xfrm>
                          <a:off x="4052158" y="2003851"/>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grpSp>
                  <p:sp>
                    <p:nvSpPr>
                      <p:cNvPr id="64" name="Tekstvak 63"/>
                      <p:cNvSpPr txBox="1"/>
                      <p:nvPr/>
                    </p:nvSpPr>
                    <p:spPr>
                      <a:xfrm rot="2448455">
                        <a:off x="2805016" y="1262507"/>
                        <a:ext cx="1465728" cy="666988"/>
                      </a:xfrm>
                      <a:prstGeom prst="rect">
                        <a:avLst/>
                      </a:prstGeom>
                      <a:noFill/>
                    </p:spPr>
                    <p:txBody>
                      <a:bodyPr wrap="square" rtlCol="0">
                        <a:spAutoFit/>
                      </a:bodyPr>
                      <a:lstStyle/>
                      <a:p>
                        <a:r>
                          <a:rPr lang="nl-BE" b="1" dirty="0">
                            <a:solidFill>
                              <a:schemeClr val="accent3"/>
                            </a:solidFill>
                          </a:rPr>
                          <a:t>Structuur &amp; duidelijkheid</a:t>
                        </a:r>
                      </a:p>
                    </p:txBody>
                  </p:sp>
                </p:grpSp>
                <p:sp>
                  <p:nvSpPr>
                    <p:cNvPr id="90" name="Ovaal 89"/>
                    <p:cNvSpPr/>
                    <p:nvPr/>
                  </p:nvSpPr>
                  <p:spPr>
                    <a:xfrm>
                      <a:off x="7265236" y="1707361"/>
                      <a:ext cx="181959" cy="17875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grpSp>
              <p:sp>
                <p:nvSpPr>
                  <p:cNvPr id="94" name="Tekstvak 93"/>
                  <p:cNvSpPr txBox="1"/>
                  <p:nvPr/>
                </p:nvSpPr>
                <p:spPr>
                  <a:xfrm rot="5001221">
                    <a:off x="6436529" y="553921"/>
                    <a:ext cx="1694220" cy="664086"/>
                  </a:xfrm>
                  <a:prstGeom prst="rect">
                    <a:avLst/>
                  </a:prstGeom>
                  <a:noFill/>
                </p:spPr>
                <p:txBody>
                  <a:bodyPr wrap="square" rtlCol="0">
                    <a:spAutoFit/>
                  </a:bodyPr>
                  <a:lstStyle/>
                  <a:p>
                    <a:pPr algn="r"/>
                    <a:r>
                      <a:rPr lang="nl-BE" b="1" dirty="0">
                        <a:solidFill>
                          <a:schemeClr val="accent3"/>
                        </a:solidFill>
                      </a:rPr>
                      <a:t>Goede vakkennis</a:t>
                    </a:r>
                  </a:p>
                </p:txBody>
              </p:sp>
            </p:grpSp>
            <p:sp>
              <p:nvSpPr>
                <p:cNvPr id="91" name="Ovaal 90"/>
                <p:cNvSpPr/>
                <p:nvPr/>
              </p:nvSpPr>
              <p:spPr>
                <a:xfrm>
                  <a:off x="8003207" y="5380208"/>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grpSp>
        </p:grpSp>
        <p:sp>
          <p:nvSpPr>
            <p:cNvPr id="2" name="Tekstvak 1"/>
            <p:cNvSpPr txBox="1"/>
            <p:nvPr/>
          </p:nvSpPr>
          <p:spPr>
            <a:xfrm>
              <a:off x="6186460" y="3175092"/>
              <a:ext cx="2708304" cy="1077218"/>
            </a:xfrm>
            <a:prstGeom prst="rect">
              <a:avLst/>
            </a:prstGeom>
            <a:noFill/>
          </p:spPr>
          <p:txBody>
            <a:bodyPr wrap="square" rtlCol="0">
              <a:spAutoFit/>
            </a:bodyPr>
            <a:lstStyle/>
            <a:p>
              <a:r>
                <a:rPr lang="nl-BE" sz="3200" b="1" dirty="0">
                  <a:solidFill>
                    <a:schemeClr val="tx1">
                      <a:lumMod val="75000"/>
                      <a:lumOff val="25000"/>
                    </a:schemeClr>
                  </a:solidFill>
                  <a:latin typeface="Ri"/>
                </a:rPr>
                <a:t>Werkvormen en aanpak</a:t>
              </a:r>
            </a:p>
          </p:txBody>
        </p:sp>
      </p:grpSp>
      <p:sp>
        <p:nvSpPr>
          <p:cNvPr id="34" name="Rechthoek 33"/>
          <p:cNvSpPr/>
          <p:nvPr/>
        </p:nvSpPr>
        <p:spPr>
          <a:xfrm>
            <a:off x="231005" y="5096091"/>
            <a:ext cx="2762250" cy="1419225"/>
          </a:xfrm>
          <a:prstGeom prst="rect">
            <a:avLst/>
          </a:prstGeom>
          <a:solidFill>
            <a:sysClr val="window" lastClr="FFFFFF"/>
          </a:solidFill>
          <a:ln w="12700" cap="flat" cmpd="sng" algn="ctr">
            <a:solidFill>
              <a:srgbClr val="A5A5A5">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l-BE" sz="1100" dirty="0">
                <a:effectLst/>
                <a:latin typeface="Calibri" panose="020F0502020204030204" pitchFamily="34" charset="0"/>
                <a:ea typeface="Calibri" panose="020F0502020204030204" pitchFamily="34" charset="0"/>
                <a:cs typeface="Times New Roman" panose="02020603050405020304" pitchFamily="18" charset="0"/>
              </a:rPr>
              <a:t>Dimensies:</a:t>
            </a:r>
          </a:p>
          <a:p>
            <a:pPr marL="342900" lvl="0" indent="-342900">
              <a:lnSpc>
                <a:spcPct val="107000"/>
              </a:lnSpc>
              <a:spcAft>
                <a:spcPts val="0"/>
              </a:spcAft>
              <a:buFont typeface="+mj-lt"/>
              <a:buAutoNum type="arabicPeriod"/>
            </a:pPr>
            <a:r>
              <a:rPr lang="nl-BE"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Adaptief lesgeven</a:t>
            </a:r>
          </a:p>
          <a:p>
            <a:pPr marL="342900" lvl="0" indent="-342900">
              <a:lnSpc>
                <a:spcPct val="107000"/>
              </a:lnSpc>
              <a:spcAft>
                <a:spcPts val="0"/>
              </a:spcAft>
              <a:buFont typeface="+mj-lt"/>
              <a:buAutoNum type="arabicPeriod"/>
            </a:pPr>
            <a:r>
              <a:rPr lang="nl-BE" sz="1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Actief leren bevorderen</a:t>
            </a:r>
          </a:p>
          <a:p>
            <a:pPr marL="342900" lvl="0" indent="-342900">
              <a:lnSpc>
                <a:spcPct val="107000"/>
              </a:lnSpc>
              <a:spcAft>
                <a:spcPts val="0"/>
              </a:spcAft>
              <a:buFont typeface="+mj-lt"/>
              <a:buAutoNum type="arabicPeriod"/>
            </a:pPr>
            <a:r>
              <a:rPr lang="nl-BE" sz="1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Heldere instructie geven</a:t>
            </a:r>
          </a:p>
          <a:p>
            <a:pPr marL="342900" lvl="0" indent="-342900">
              <a:lnSpc>
                <a:spcPct val="107000"/>
              </a:lnSpc>
              <a:spcAft>
                <a:spcPts val="800"/>
              </a:spcAft>
              <a:buFont typeface="+mj-lt"/>
              <a:buAutoNum type="arabicPeriod"/>
            </a:pPr>
            <a:r>
              <a:rPr lang="nl-BE" sz="1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Flexibel groeperen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79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841307" y="1611262"/>
            <a:ext cx="11497825" cy="5478423"/>
          </a:xfrm>
          <a:prstGeom prst="rect">
            <a:avLst/>
          </a:prstGeom>
        </p:spPr>
        <p:txBody>
          <a:bodyPr wrap="square">
            <a:spAutoFit/>
          </a:bodyPr>
          <a:lstStyle/>
          <a:p>
            <a:r>
              <a:rPr lang="nl-NL" sz="2400" dirty="0" err="1"/>
              <a:t>Beeldcoaching</a:t>
            </a:r>
            <a:r>
              <a:rPr lang="nl-NL" sz="2400" dirty="0"/>
              <a:t> zien we in het project </a:t>
            </a:r>
            <a:r>
              <a:rPr lang="nl-NL" sz="2400" dirty="0" err="1"/>
              <a:t>Potential</a:t>
            </a:r>
            <a:r>
              <a:rPr lang="nl-NL" sz="2400" dirty="0"/>
              <a:t> als een specifieke vorm van </a:t>
            </a:r>
          </a:p>
          <a:p>
            <a:r>
              <a:rPr lang="nl-NL" sz="2400" b="1" dirty="0"/>
              <a:t>inspirerend coachen</a:t>
            </a:r>
            <a:r>
              <a:rPr lang="nl-NL" sz="2400" dirty="0"/>
              <a:t>. Daarbij beogen we </a:t>
            </a:r>
            <a:r>
              <a:rPr lang="nl-NL" sz="2400" b="1" dirty="0"/>
              <a:t>een leerklimaat </a:t>
            </a:r>
            <a:r>
              <a:rPr lang="nl-NL" sz="2400" dirty="0"/>
              <a:t>dat </a:t>
            </a:r>
          </a:p>
          <a:p>
            <a:endParaRPr lang="nl-NL" sz="2400" dirty="0"/>
          </a:p>
          <a:p>
            <a:pPr marL="742950" lvl="1" indent="-285750">
              <a:buFont typeface="Arial" charset="0"/>
              <a:buChar char="•"/>
            </a:pPr>
            <a:r>
              <a:rPr lang="nl-NL" sz="2000" b="1" dirty="0"/>
              <a:t>verkennend</a:t>
            </a:r>
            <a:r>
              <a:rPr lang="nl-NL" sz="2000" dirty="0"/>
              <a:t> is </a:t>
            </a:r>
          </a:p>
          <a:p>
            <a:pPr lvl="1"/>
            <a:r>
              <a:rPr lang="nl-NL" sz="2000" dirty="0"/>
              <a:t>(nieuwsgierig vragen stellen en af en toe samenvatten tot je een concreet beeld voor ogen ziet), </a:t>
            </a:r>
          </a:p>
          <a:p>
            <a:pPr marL="742950" lvl="1" indent="-285750">
              <a:buFont typeface="Arial" charset="0"/>
              <a:buChar char="•"/>
            </a:pPr>
            <a:endParaRPr lang="nl-NL" sz="2000" dirty="0"/>
          </a:p>
          <a:p>
            <a:pPr marL="742950" lvl="1" indent="-285750">
              <a:buFont typeface="Arial" charset="0"/>
              <a:buChar char="•"/>
            </a:pPr>
            <a:r>
              <a:rPr lang="nl-NL" sz="2000" b="1" dirty="0"/>
              <a:t>feedback</a:t>
            </a:r>
            <a:r>
              <a:rPr lang="nl-NL" sz="2000" dirty="0"/>
              <a:t> aanreikt </a:t>
            </a:r>
          </a:p>
          <a:p>
            <a:pPr lvl="1"/>
            <a:r>
              <a:rPr lang="nl-NL" sz="2000" dirty="0"/>
              <a:t>(elkaar klein en concreet waarderen in wat je ziet/hoort en elkaar kritisch durven confronteren, op een manier dat je oog blijft houden voor jezelf, voor de ander én voor de goede samenwerking), </a:t>
            </a:r>
          </a:p>
          <a:p>
            <a:pPr marL="742950" lvl="1" indent="-285750">
              <a:buFont typeface="Arial" charset="0"/>
              <a:buChar char="•"/>
            </a:pPr>
            <a:endParaRPr lang="nl-NL" sz="2000" dirty="0"/>
          </a:p>
          <a:p>
            <a:pPr marL="742950" lvl="1" indent="-285750">
              <a:buFont typeface="Arial" charset="0"/>
              <a:buChar char="•"/>
            </a:pPr>
            <a:r>
              <a:rPr lang="nl-NL" sz="2000" b="1" dirty="0"/>
              <a:t>creativiteit</a:t>
            </a:r>
            <a:r>
              <a:rPr lang="nl-NL" sz="2000" dirty="0"/>
              <a:t> stimuleert </a:t>
            </a:r>
          </a:p>
          <a:p>
            <a:pPr lvl="1"/>
            <a:r>
              <a:rPr lang="nl-NL" sz="2000" dirty="0"/>
              <a:t>(elkaar uitdagen om niet te vlug tevreden te zijn en er écht voor te gaan, elkaar inspireren met bv. voorbeelden waarin iets wél lukt, brainstormen over wat je nog meer of niet meer kan doen) </a:t>
            </a:r>
          </a:p>
          <a:p>
            <a:pPr marL="742950" lvl="1" indent="-285750">
              <a:buFont typeface="Arial" charset="0"/>
              <a:buChar char="•"/>
            </a:pPr>
            <a:endParaRPr lang="nl-NL" sz="2000" dirty="0"/>
          </a:p>
          <a:p>
            <a:pPr marL="742950" lvl="1" indent="-285750">
              <a:buFont typeface="Arial" charset="0"/>
              <a:buChar char="•"/>
            </a:pPr>
            <a:r>
              <a:rPr lang="nl-NL" sz="2000" b="1" dirty="0"/>
              <a:t>ontspannen</a:t>
            </a:r>
            <a:r>
              <a:rPr lang="nl-NL" sz="2000" dirty="0"/>
              <a:t> blijft </a:t>
            </a:r>
          </a:p>
          <a:p>
            <a:pPr lvl="1"/>
            <a:r>
              <a:rPr lang="nl-NL" sz="2000" dirty="0"/>
              <a:t>(ook de lastige gevoelens toelaten, want ze horen erbij, ze ruimte geven en er ontspannen bij blijven).</a:t>
            </a:r>
            <a:endParaRPr lang="nl-NL" dirty="0"/>
          </a:p>
          <a:p>
            <a:pPr marL="742950" lvl="1" indent="-285750">
              <a:buFont typeface="Courier New" charset="0"/>
              <a:buChar char="o"/>
            </a:pPr>
            <a:endParaRPr lang="nl-NL" dirty="0"/>
          </a:p>
        </p:txBody>
      </p:sp>
      <p:pic>
        <p:nvPicPr>
          <p:cNvPr id="6" name="Picture 12" descr="Afbeeldingsresultaat voor inspirerend coach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6652" y="1"/>
            <a:ext cx="1215347" cy="188594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AC0DE463-6662-2040-A068-90F50EA2AEC2}"/>
              </a:ext>
            </a:extLst>
          </p:cNvPr>
          <p:cNvSpPr txBox="1"/>
          <p:nvPr/>
        </p:nvSpPr>
        <p:spPr>
          <a:xfrm>
            <a:off x="742950" y="451689"/>
            <a:ext cx="10326965" cy="707886"/>
          </a:xfrm>
          <a:prstGeom prst="rect">
            <a:avLst/>
          </a:prstGeom>
          <a:noFill/>
          <a:ln>
            <a:noFill/>
          </a:ln>
        </p:spPr>
        <p:txBody>
          <a:bodyPr wrap="square" rtlCol="0">
            <a:spAutoFit/>
          </a:bodyPr>
          <a:lstStyle/>
          <a:p>
            <a:r>
              <a:rPr lang="nl-NL" sz="4000" b="1" dirty="0">
                <a:solidFill>
                  <a:prstClr val="black">
                    <a:lumMod val="75000"/>
                    <a:lumOff val="25000"/>
                  </a:prstClr>
                </a:solidFill>
                <a:latin typeface="Roboto"/>
              </a:rPr>
              <a:t>2. Observeren om te leren: </a:t>
            </a:r>
            <a:r>
              <a:rPr lang="nl-NL" sz="4000" b="1" dirty="0" err="1">
                <a:solidFill>
                  <a:prstClr val="black">
                    <a:lumMod val="75000"/>
                    <a:lumOff val="25000"/>
                  </a:prstClr>
                </a:solidFill>
                <a:latin typeface="Roboto"/>
              </a:rPr>
              <a:t>beeldcoaching</a:t>
            </a:r>
            <a:endParaRPr lang="nl-NL" sz="4000" b="1" dirty="0">
              <a:solidFill>
                <a:prstClr val="black">
                  <a:lumMod val="75000"/>
                  <a:lumOff val="25000"/>
                </a:prstClr>
              </a:solidFill>
              <a:latin typeface="Roboto"/>
            </a:endParaRPr>
          </a:p>
        </p:txBody>
      </p:sp>
    </p:spTree>
    <p:extLst>
      <p:ext uri="{BB962C8B-B14F-4D97-AF65-F5344CB8AC3E}">
        <p14:creationId xmlns:p14="http://schemas.microsoft.com/office/powerpoint/2010/main" val="362253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45406" y="1916060"/>
            <a:ext cx="11163124" cy="4739759"/>
          </a:xfrm>
          <a:prstGeom prst="rect">
            <a:avLst/>
          </a:prstGeom>
        </p:spPr>
        <p:txBody>
          <a:bodyPr wrap="square">
            <a:spAutoFit/>
          </a:bodyPr>
          <a:lstStyle/>
          <a:p>
            <a:pPr marL="742950" lvl="1" indent="-285750">
              <a:buFont typeface="Courier New" charset="0"/>
              <a:buChar char="o"/>
            </a:pPr>
            <a:endParaRPr lang="nl-NL" dirty="0"/>
          </a:p>
          <a:p>
            <a:r>
              <a:rPr lang="nl-NL" sz="2400" dirty="0" err="1"/>
              <a:t>Beeldcoaching</a:t>
            </a:r>
            <a:r>
              <a:rPr lang="nl-NL" sz="2400" dirty="0"/>
              <a:t> is boeiend, maar niet evident</a:t>
            </a:r>
            <a:r>
              <a:rPr lang="mr-IN" sz="2400" dirty="0"/>
              <a:t>…</a:t>
            </a:r>
            <a:r>
              <a:rPr lang="nl-BE" sz="2400" dirty="0"/>
              <a:t> </a:t>
            </a:r>
          </a:p>
          <a:p>
            <a:endParaRPr lang="nl-BE" sz="2400" dirty="0"/>
          </a:p>
          <a:p>
            <a:endParaRPr lang="nl-BE" dirty="0"/>
          </a:p>
          <a:p>
            <a:pPr marL="285750" indent="-285750">
              <a:buFont typeface="Arial" charset="0"/>
              <a:buChar char="•"/>
            </a:pPr>
            <a:r>
              <a:rPr lang="nl-BE" sz="2000" dirty="0"/>
              <a:t>Diegene die de beelden maakte, blijft </a:t>
            </a:r>
            <a:r>
              <a:rPr lang="nl-NL" sz="2000" b="1" dirty="0"/>
              <a:t>eigenaar</a:t>
            </a:r>
            <a:r>
              <a:rPr lang="nl-NL" sz="2000" dirty="0"/>
              <a:t> van wat hij toont en kiest aan wie hij dit toont.</a:t>
            </a:r>
          </a:p>
          <a:p>
            <a:pPr marL="285750" indent="-285750">
              <a:buFont typeface="Arial" charset="0"/>
              <a:buChar char="•"/>
            </a:pPr>
            <a:endParaRPr lang="nl-NL" sz="2000" dirty="0"/>
          </a:p>
          <a:p>
            <a:pPr marL="285750" indent="-285750">
              <a:buFont typeface="Arial" charset="0"/>
              <a:buChar char="•"/>
            </a:pPr>
            <a:r>
              <a:rPr lang="nl-NL" sz="2000" dirty="0"/>
              <a:t>We garanderen elkaar de </a:t>
            </a:r>
            <a:r>
              <a:rPr lang="nl-NL" sz="2000" b="1" dirty="0"/>
              <a:t>veiligheid</a:t>
            </a:r>
            <a:r>
              <a:rPr lang="nl-NL" sz="2000" dirty="0"/>
              <a:t> deze beelden te bekijken in functie van ons </a:t>
            </a:r>
            <a:r>
              <a:rPr lang="nl-NL" sz="2000" b="1" dirty="0"/>
              <a:t>leer- en groeiproces</a:t>
            </a:r>
            <a:r>
              <a:rPr lang="nl-NL" sz="2000" dirty="0"/>
              <a:t>. </a:t>
            </a:r>
          </a:p>
          <a:p>
            <a:pPr marL="285750" indent="-285750">
              <a:buFont typeface="Arial" charset="0"/>
              <a:buChar char="•"/>
            </a:pPr>
            <a:endParaRPr lang="nl-NL" sz="2000" dirty="0"/>
          </a:p>
          <a:p>
            <a:pPr marL="285750" indent="-285750">
              <a:buFont typeface="Arial" charset="0"/>
              <a:buChar char="•"/>
            </a:pPr>
            <a:r>
              <a:rPr lang="nl-NL" sz="2000" dirty="0"/>
              <a:t>Het beeldmateriaal is een </a:t>
            </a:r>
            <a:r>
              <a:rPr lang="nl-NL" sz="2000" b="1" dirty="0"/>
              <a:t>hulpbron</a:t>
            </a:r>
            <a:r>
              <a:rPr lang="nl-NL" sz="2000" dirty="0"/>
              <a:t>, geen doel op zich. Als het gesprek vanuit ons eigen beeldmateriaal stilvalt, kan je de coach om een filmclip vanuit </a:t>
            </a:r>
            <a:r>
              <a:rPr lang="nl-NL" sz="2000" dirty="0" err="1"/>
              <a:t>Potential</a:t>
            </a:r>
            <a:r>
              <a:rPr lang="nl-NL" sz="2000" dirty="0"/>
              <a:t> vragen.</a:t>
            </a:r>
          </a:p>
          <a:p>
            <a:pPr marL="285750" indent="-285750">
              <a:buFont typeface="Arial" charset="0"/>
              <a:buChar char="•"/>
            </a:pPr>
            <a:endParaRPr lang="nl-NL" sz="2000" dirty="0"/>
          </a:p>
          <a:p>
            <a:pPr marL="285750" indent="-285750">
              <a:buFont typeface="Arial" charset="0"/>
              <a:buChar char="•"/>
            </a:pPr>
            <a:r>
              <a:rPr lang="nl-NL" sz="2000" dirty="0"/>
              <a:t>We proberen bij het kijken de </a:t>
            </a:r>
            <a:r>
              <a:rPr lang="nl-NL" sz="2000" b="1" dirty="0"/>
              <a:t>focus</a:t>
            </a:r>
            <a:r>
              <a:rPr lang="nl-NL" sz="2000" dirty="0"/>
              <a:t> </a:t>
            </a:r>
            <a:r>
              <a:rPr lang="nl-NL" sz="2000" b="1" dirty="0"/>
              <a:t>scherp</a:t>
            </a:r>
            <a:r>
              <a:rPr lang="nl-NL" sz="2000" dirty="0"/>
              <a:t> te houden op </a:t>
            </a:r>
            <a:r>
              <a:rPr lang="nl-BE" sz="2000" kern="0" dirty="0">
                <a:solidFill>
                  <a:prstClr val="black">
                    <a:lumMod val="85000"/>
                    <a:lumOff val="15000"/>
                  </a:prstClr>
                </a:solidFill>
              </a:rPr>
              <a:t>hoe we een </a:t>
            </a:r>
            <a:r>
              <a:rPr lang="nl-BE" sz="2000" b="1" kern="0" dirty="0">
                <a:solidFill>
                  <a:prstClr val="black">
                    <a:lumMod val="85000"/>
                    <a:lumOff val="15000"/>
                  </a:prstClr>
                </a:solidFill>
              </a:rPr>
              <a:t>inclusieve leeromgeving </a:t>
            </a:r>
            <a:r>
              <a:rPr lang="nl-BE" sz="2000" kern="0" dirty="0">
                <a:solidFill>
                  <a:prstClr val="black">
                    <a:lumMod val="85000"/>
                    <a:lumOff val="15000"/>
                  </a:prstClr>
                </a:solidFill>
              </a:rPr>
              <a:t>proberen creëren waarin elk kind kwaliteitsvol onderwijs krijgt en waarbij we de diversiteit onder onze leerlingen en de samenwerking met diverse betrokken partners als een kracht proberen te benutten</a:t>
            </a:r>
            <a:r>
              <a:rPr lang="nl-NL" sz="2000" dirty="0"/>
              <a:t>.</a:t>
            </a:r>
          </a:p>
          <a:p>
            <a:pPr marL="742950" lvl="1" indent="-285750">
              <a:buFont typeface="Courier New" charset="0"/>
              <a:buChar char="o"/>
            </a:pPr>
            <a:endParaRPr lang="nl-NL" dirty="0"/>
          </a:p>
        </p:txBody>
      </p:sp>
      <p:pic>
        <p:nvPicPr>
          <p:cNvPr id="5" name="Afbeelding 4"/>
          <p:cNvPicPr>
            <a:picLocks noChangeAspect="1"/>
          </p:cNvPicPr>
          <p:nvPr/>
        </p:nvPicPr>
        <p:blipFill>
          <a:blip r:embed="rId3"/>
          <a:stretch>
            <a:fillRect/>
          </a:stretch>
        </p:blipFill>
        <p:spPr>
          <a:xfrm>
            <a:off x="10371541" y="14123"/>
            <a:ext cx="1820459" cy="1300327"/>
          </a:xfrm>
          <a:prstGeom prst="rect">
            <a:avLst/>
          </a:prstGeom>
        </p:spPr>
      </p:pic>
      <p:sp>
        <p:nvSpPr>
          <p:cNvPr id="7" name="Tekstvak 6">
            <a:extLst>
              <a:ext uri="{FF2B5EF4-FFF2-40B4-BE49-F238E27FC236}">
                <a16:creationId xmlns:a16="http://schemas.microsoft.com/office/drawing/2014/main" id="{E5040539-40F3-3648-A337-7FF0C2D823DA}"/>
              </a:ext>
            </a:extLst>
          </p:cNvPr>
          <p:cNvSpPr txBox="1"/>
          <p:nvPr/>
        </p:nvSpPr>
        <p:spPr>
          <a:xfrm>
            <a:off x="137160" y="303372"/>
            <a:ext cx="11727180" cy="707886"/>
          </a:xfrm>
          <a:prstGeom prst="rect">
            <a:avLst/>
          </a:prstGeom>
          <a:noFill/>
          <a:ln>
            <a:noFill/>
          </a:ln>
        </p:spPr>
        <p:txBody>
          <a:bodyPr wrap="square" rtlCol="0">
            <a:spAutoFit/>
          </a:bodyPr>
          <a:lstStyle/>
          <a:p>
            <a:r>
              <a:rPr lang="nl-NL" sz="4000" b="1" dirty="0">
                <a:solidFill>
                  <a:prstClr val="black">
                    <a:lumMod val="75000"/>
                    <a:lumOff val="25000"/>
                  </a:prstClr>
                </a:solidFill>
                <a:latin typeface="Roboto"/>
              </a:rPr>
              <a:t>2. Observeren om te leren: </a:t>
            </a:r>
            <a:r>
              <a:rPr lang="nl-NL" sz="4000" b="1" dirty="0" err="1">
                <a:solidFill>
                  <a:prstClr val="black">
                    <a:lumMod val="75000"/>
                    <a:lumOff val="25000"/>
                  </a:prstClr>
                </a:solidFill>
                <a:latin typeface="Roboto"/>
              </a:rPr>
              <a:t>beeldcoaching</a:t>
            </a:r>
            <a:endParaRPr lang="nl-NL" sz="4000" b="1" dirty="0">
              <a:solidFill>
                <a:prstClr val="black">
                  <a:lumMod val="75000"/>
                  <a:lumOff val="25000"/>
                </a:prstClr>
              </a:solidFill>
              <a:latin typeface="Roboto"/>
            </a:endParaRPr>
          </a:p>
        </p:txBody>
      </p:sp>
    </p:spTree>
    <p:extLst>
      <p:ext uri="{BB962C8B-B14F-4D97-AF65-F5344CB8AC3E}">
        <p14:creationId xmlns:p14="http://schemas.microsoft.com/office/powerpoint/2010/main" val="144270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2122"/>
            <a:ext cx="10515600" cy="1325563"/>
          </a:xfrm>
        </p:spPr>
        <p:txBody>
          <a:bodyPr/>
          <a:lstStyle/>
          <a:p>
            <a:r>
              <a:rPr lang="nl-NL" dirty="0"/>
              <a:t>3. GPS voor inclusie: verder op weg</a:t>
            </a:r>
            <a:endParaRPr lang="nl-BE" dirty="0"/>
          </a:p>
        </p:txBody>
      </p:sp>
      <p:pic>
        <p:nvPicPr>
          <p:cNvPr id="3" name="Afbeelding 2" descr="vraa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842" y="2331708"/>
            <a:ext cx="3533458" cy="3258831"/>
          </a:xfrm>
          <a:prstGeom prst="rect">
            <a:avLst/>
          </a:prstGeom>
          <a:noFill/>
          <a:ln>
            <a:noFill/>
          </a:ln>
        </p:spPr>
      </p:pic>
      <p:sp>
        <p:nvSpPr>
          <p:cNvPr id="4" name="Tekstvak 3"/>
          <p:cNvSpPr txBox="1"/>
          <p:nvPr/>
        </p:nvSpPr>
        <p:spPr>
          <a:xfrm>
            <a:off x="5202819" y="1657350"/>
            <a:ext cx="6427205" cy="4339650"/>
          </a:xfrm>
          <a:prstGeom prst="rect">
            <a:avLst/>
          </a:prstGeom>
          <a:noFill/>
          <a:ln w="38100">
            <a:solidFill>
              <a:srgbClr val="B4BF20"/>
            </a:solidFill>
          </a:ln>
        </p:spPr>
        <p:txBody>
          <a:bodyPr wrap="square" rtlCol="0">
            <a:spAutoFit/>
          </a:bodyPr>
          <a:lstStyle/>
          <a:p>
            <a:r>
              <a:rPr lang="nl-BE" sz="2400" b="1" dirty="0"/>
              <a:t>Je eigen kijk: </a:t>
            </a:r>
          </a:p>
          <a:p>
            <a:r>
              <a:rPr lang="nl-BE" sz="2400" b="1" dirty="0"/>
              <a:t>van hinderende naar helpende gedachten</a:t>
            </a:r>
          </a:p>
          <a:p>
            <a:pPr lvl="0"/>
            <a:endParaRPr lang="nl-BE" sz="2400" dirty="0"/>
          </a:p>
          <a:p>
            <a:pPr lvl="0"/>
            <a:r>
              <a:rPr lang="nl-BE" sz="2400" dirty="0"/>
              <a:t>Welke van je </a:t>
            </a:r>
            <a:r>
              <a:rPr lang="nl-BE" sz="2400" b="1" dirty="0"/>
              <a:t>gedachten helpen of hinderen </a:t>
            </a:r>
            <a:r>
              <a:rPr lang="nl-BE" sz="2400" dirty="0"/>
              <a:t>je om je doel van kwaliteitsvol onderwijs voor alle leerlingen te bereiken? </a:t>
            </a:r>
          </a:p>
          <a:p>
            <a:pPr marL="285750" indent="-285750">
              <a:buFont typeface="Arial" panose="020B0604020202020204" pitchFamily="34" charset="0"/>
              <a:buChar char="•"/>
            </a:pPr>
            <a:endParaRPr lang="nl-BE" sz="2400" dirty="0"/>
          </a:p>
          <a:p>
            <a:pPr marL="285750" lvl="0" indent="-285750">
              <a:buFont typeface="Arial" panose="020B0604020202020204" pitchFamily="34" charset="0"/>
              <a:buChar char="•"/>
            </a:pPr>
            <a:r>
              <a:rPr lang="nl-BE" sz="2400" b="1" dirty="0"/>
              <a:t>Hinderen</a:t>
            </a:r>
            <a:r>
              <a:rPr lang="nl-BE" sz="2400" dirty="0"/>
              <a:t> bepaalde overtuigingen over inclusief onderwijs je om er voluit voor te gaan? </a:t>
            </a:r>
          </a:p>
          <a:p>
            <a:pPr marL="285750" lvl="0" indent="-285750">
              <a:buFont typeface="Arial" panose="020B0604020202020204" pitchFamily="34" charset="0"/>
              <a:buChar char="•"/>
            </a:pPr>
            <a:endParaRPr lang="nl-BE" sz="1200" dirty="0"/>
          </a:p>
          <a:p>
            <a:pPr marL="285750" lvl="0" indent="-285750">
              <a:buFont typeface="Arial" panose="020B0604020202020204" pitchFamily="34" charset="0"/>
              <a:buChar char="•"/>
            </a:pPr>
            <a:r>
              <a:rPr lang="nl-BE" sz="2400" b="1" dirty="0"/>
              <a:t>Helpen</a:t>
            </a:r>
            <a:r>
              <a:rPr lang="nl-BE" sz="2400" dirty="0"/>
              <a:t> bepaalde overtuigingen je net om dit ideaal te blijven nastreven? </a:t>
            </a:r>
          </a:p>
        </p:txBody>
      </p:sp>
    </p:spTree>
    <p:extLst>
      <p:ext uri="{BB962C8B-B14F-4D97-AF65-F5344CB8AC3E}">
        <p14:creationId xmlns:p14="http://schemas.microsoft.com/office/powerpoint/2010/main" val="416102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212703" y="276755"/>
            <a:ext cx="11766593" cy="1715925"/>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Poiret One" panose="02000000000000000000" pitchFamily="2" charset="0"/>
                <a:ea typeface="+mj-ea"/>
                <a:cs typeface="+mj-cs"/>
              </a:defRPr>
            </a:lvl1pPr>
          </a:lstStyle>
          <a:p>
            <a:pPr lvl="1"/>
            <a:r>
              <a:rPr lang="nl-NL" sz="4400" b="1" dirty="0">
                <a:solidFill>
                  <a:schemeClr val="tx1">
                    <a:lumMod val="75000"/>
                    <a:lumOff val="25000"/>
                  </a:schemeClr>
                </a:solidFill>
                <a:latin typeface="Roboto"/>
                <a:ea typeface="+mj-ea"/>
                <a:cs typeface="+mj-cs"/>
              </a:rPr>
              <a:t>Helpende gedachten: hoe kijken we groeigericht?</a:t>
            </a:r>
          </a:p>
        </p:txBody>
      </p:sp>
      <p:sp>
        <p:nvSpPr>
          <p:cNvPr id="3" name="Tekstvak 2"/>
          <p:cNvSpPr txBox="1"/>
          <p:nvPr/>
        </p:nvSpPr>
        <p:spPr>
          <a:xfrm>
            <a:off x="1862305" y="1830225"/>
            <a:ext cx="8767430" cy="1077218"/>
          </a:xfrm>
          <a:prstGeom prst="rect">
            <a:avLst/>
          </a:prstGeom>
          <a:noFill/>
        </p:spPr>
        <p:txBody>
          <a:bodyPr wrap="square" rtlCol="0">
            <a:spAutoFit/>
          </a:bodyPr>
          <a:lstStyle/>
          <a:p>
            <a:pPr algn="ctr"/>
            <a:r>
              <a:rPr lang="nl-NL" sz="3200" dirty="0"/>
              <a:t>Welke groeigerichte uitspraak/ overtuiging/ idee helpt je op weg naar je doel?</a:t>
            </a:r>
          </a:p>
        </p:txBody>
      </p:sp>
      <p:pic>
        <p:nvPicPr>
          <p:cNvPr id="4" name="Afbeelding 3">
            <a:extLst>
              <a:ext uri="{FF2B5EF4-FFF2-40B4-BE49-F238E27FC236}">
                <a16:creationId xmlns:a16="http://schemas.microsoft.com/office/drawing/2014/main" id="{22E60640-527B-D34F-AE32-6E9CAE937B4A}"/>
              </a:ext>
            </a:extLst>
          </p:cNvPr>
          <p:cNvPicPr>
            <a:picLocks noChangeAspect="1"/>
          </p:cNvPicPr>
          <p:nvPr/>
        </p:nvPicPr>
        <p:blipFill rotWithShape="1">
          <a:blip r:embed="rId3"/>
          <a:srcRect t="17161" r="-440" b="17632"/>
          <a:stretch/>
        </p:blipFill>
        <p:spPr>
          <a:xfrm>
            <a:off x="3248026" y="2965291"/>
            <a:ext cx="5995988" cy="3892709"/>
          </a:xfrm>
          <a:prstGeom prst="rect">
            <a:avLst/>
          </a:prstGeom>
        </p:spPr>
      </p:pic>
    </p:spTree>
    <p:extLst>
      <p:ext uri="{BB962C8B-B14F-4D97-AF65-F5344CB8AC3E}">
        <p14:creationId xmlns:p14="http://schemas.microsoft.com/office/powerpoint/2010/main" val="63554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p:cNvSpPr txBox="1"/>
          <p:nvPr/>
        </p:nvSpPr>
        <p:spPr>
          <a:xfrm>
            <a:off x="541806" y="107425"/>
            <a:ext cx="11650194" cy="1384995"/>
          </a:xfrm>
          <a:prstGeom prst="rect">
            <a:avLst/>
          </a:prstGeom>
          <a:noFill/>
        </p:spPr>
        <p:txBody>
          <a:bodyPr wrap="square" rtlCol="0">
            <a:spAutoFit/>
          </a:bodyPr>
          <a:lstStyle/>
          <a:p>
            <a:pPr marL="0" lvl="1"/>
            <a:r>
              <a:rPr lang="nl-NL" sz="4000" b="1" dirty="0">
                <a:solidFill>
                  <a:prstClr val="black">
                    <a:lumMod val="75000"/>
                    <a:lumOff val="25000"/>
                  </a:prstClr>
                </a:solidFill>
                <a:latin typeface="Roboto"/>
              </a:rPr>
              <a:t>Verder op weg naar inclusie</a:t>
            </a:r>
          </a:p>
          <a:p>
            <a:endParaRPr lang="nl-NL" sz="4400" b="1" dirty="0">
              <a:solidFill>
                <a:prstClr val="black">
                  <a:lumMod val="75000"/>
                  <a:lumOff val="25000"/>
                </a:prstClr>
              </a:solidFill>
              <a:latin typeface="Poiret One" panose="02000000000000000000" pitchFamily="2" charset="0"/>
            </a:endParaRPr>
          </a:p>
        </p:txBody>
      </p:sp>
      <p:sp>
        <p:nvSpPr>
          <p:cNvPr id="23" name="Tijdelijke aanduiding voor inhoud 2"/>
          <p:cNvSpPr txBox="1">
            <a:spLocks/>
          </p:cNvSpPr>
          <p:nvPr/>
        </p:nvSpPr>
        <p:spPr>
          <a:xfrm>
            <a:off x="641637" y="1123011"/>
            <a:ext cx="11313460" cy="4805611"/>
          </a:xfrm>
          <a:prstGeom prst="rect">
            <a:avLst/>
          </a:prstGeom>
        </p:spPr>
        <p:txBody>
          <a:bodyPr>
            <a:normAutofit/>
          </a:bodyPr>
          <a:lst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Clr>
                <a:prstClr val="white">
                  <a:lumMod val="75000"/>
                </a:prstClr>
              </a:buClr>
              <a:buFont typeface="Arial" panose="020B0604020202020204" pitchFamily="34" charset="0"/>
              <a:buNone/>
              <a:defRPr/>
            </a:pPr>
            <a:endParaRPr lang="nl-BE" kern="0" dirty="0">
              <a:solidFill>
                <a:prstClr val="black">
                  <a:lumMod val="85000"/>
                  <a:lumOff val="15000"/>
                </a:prstClr>
              </a:solidFill>
            </a:endParaRPr>
          </a:p>
          <a:p>
            <a:pPr defTabSz="457200">
              <a:lnSpc>
                <a:spcPct val="100000"/>
              </a:lnSpc>
              <a:spcBef>
                <a:spcPts val="0"/>
              </a:spcBef>
              <a:buClr>
                <a:prstClr val="white">
                  <a:lumMod val="75000"/>
                </a:prstClr>
              </a:buClr>
              <a:buFont typeface="Wingdings" charset="2"/>
              <a:buChar char="q"/>
              <a:defRPr/>
            </a:pPr>
            <a:endParaRPr lang="nl-BE" kern="0" dirty="0">
              <a:solidFill>
                <a:prstClr val="black">
                  <a:lumMod val="85000"/>
                  <a:lumOff val="15000"/>
                </a:prstClr>
              </a:solidFill>
            </a:endParaRPr>
          </a:p>
          <a:p>
            <a:pPr marL="0" indent="0" defTabSz="457200">
              <a:lnSpc>
                <a:spcPct val="100000"/>
              </a:lnSpc>
              <a:spcBef>
                <a:spcPts val="0"/>
              </a:spcBef>
              <a:buClr>
                <a:prstClr val="white">
                  <a:lumMod val="75000"/>
                </a:prstClr>
              </a:buClr>
              <a:buFont typeface="Arial" panose="020B0604020202020204" pitchFamily="34" charset="0"/>
              <a:buNone/>
              <a:defRPr/>
            </a:pPr>
            <a:endParaRPr lang="nl-BE" sz="2600" dirty="0">
              <a:solidFill>
                <a:prstClr val="black">
                  <a:lumMod val="75000"/>
                  <a:lumOff val="25000"/>
                </a:prstClr>
              </a:solidFill>
            </a:endParaRPr>
          </a:p>
        </p:txBody>
      </p:sp>
      <p:sp>
        <p:nvSpPr>
          <p:cNvPr id="13" name="Tekstvak 12"/>
          <p:cNvSpPr txBox="1"/>
          <p:nvPr/>
        </p:nvSpPr>
        <p:spPr>
          <a:xfrm>
            <a:off x="278732" y="2989891"/>
            <a:ext cx="1993102" cy="2862322"/>
          </a:xfrm>
          <a:prstGeom prst="rect">
            <a:avLst/>
          </a:prstGeom>
          <a:noFill/>
        </p:spPr>
        <p:txBody>
          <a:bodyPr wrap="square" rtlCol="0">
            <a:spAutoFit/>
          </a:bodyPr>
          <a:lstStyle/>
          <a:p>
            <a:r>
              <a:rPr lang="nl-BE" kern="0" dirty="0">
                <a:solidFill>
                  <a:prstClr val="black">
                    <a:lumMod val="85000"/>
                    <a:lumOff val="15000"/>
                  </a:prstClr>
                </a:solidFill>
              </a:rPr>
              <a:t>Kies een beeld: </a:t>
            </a:r>
          </a:p>
          <a:p>
            <a:endParaRPr lang="nl-BE" kern="0" dirty="0">
              <a:solidFill>
                <a:prstClr val="black">
                  <a:lumMod val="85000"/>
                  <a:lumOff val="15000"/>
                </a:prstClr>
              </a:solidFill>
            </a:endParaRPr>
          </a:p>
          <a:p>
            <a:r>
              <a:rPr lang="nl-BE" kern="0" dirty="0">
                <a:solidFill>
                  <a:prstClr val="black">
                    <a:lumMod val="85000"/>
                    <a:lumOff val="15000"/>
                  </a:prstClr>
                </a:solidFill>
              </a:rPr>
              <a:t>Welk idee helpt jou op weg naar je doel?</a:t>
            </a:r>
          </a:p>
          <a:p>
            <a:endParaRPr lang="nl-NL" dirty="0">
              <a:solidFill>
                <a:prstClr val="black"/>
              </a:solidFill>
            </a:endParaRPr>
          </a:p>
          <a:p>
            <a:r>
              <a:rPr lang="nl-NL" dirty="0">
                <a:solidFill>
                  <a:prstClr val="black"/>
                </a:solidFill>
              </a:rPr>
              <a:t>Als een idee je hindert: kan je dit omdenken naar een helpend idee?</a:t>
            </a:r>
          </a:p>
        </p:txBody>
      </p:sp>
      <p:pic>
        <p:nvPicPr>
          <p:cNvPr id="30" name="Afbeelding 2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4961" y="1666581"/>
            <a:ext cx="3688197" cy="2534376"/>
          </a:xfrm>
          <a:prstGeom prst="rect">
            <a:avLst/>
          </a:prstGeom>
        </p:spPr>
      </p:pic>
      <p:pic>
        <p:nvPicPr>
          <p:cNvPr id="31" name="Afbeelding 3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68666" y="1703219"/>
            <a:ext cx="3716754" cy="2497738"/>
          </a:xfrm>
          <a:prstGeom prst="rect">
            <a:avLst/>
          </a:prstGeom>
        </p:spPr>
      </p:pic>
      <p:pic>
        <p:nvPicPr>
          <p:cNvPr id="32" name="Afbeelding 3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44961" y="4261544"/>
            <a:ext cx="3688197" cy="2489030"/>
          </a:xfrm>
          <a:prstGeom prst="rect">
            <a:avLst/>
          </a:prstGeom>
        </p:spPr>
      </p:pic>
      <p:pic>
        <p:nvPicPr>
          <p:cNvPr id="33" name="Afbeelding 3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68665" y="4282553"/>
            <a:ext cx="3716754" cy="2486074"/>
          </a:xfrm>
          <a:prstGeom prst="rect">
            <a:avLst/>
          </a:prstGeom>
        </p:spPr>
      </p:pic>
    </p:spTree>
    <p:extLst>
      <p:ext uri="{BB962C8B-B14F-4D97-AF65-F5344CB8AC3E}">
        <p14:creationId xmlns:p14="http://schemas.microsoft.com/office/powerpoint/2010/main" val="287258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14326" y="489557"/>
            <a:ext cx="9020014" cy="707886"/>
          </a:xfrm>
          <a:prstGeom prst="rect">
            <a:avLst/>
          </a:prstGeom>
          <a:noFill/>
        </p:spPr>
        <p:txBody>
          <a:bodyPr wrap="square" rtlCol="0">
            <a:spAutoFit/>
          </a:bodyPr>
          <a:lstStyle/>
          <a:p>
            <a:r>
              <a:rPr lang="nl-NL" sz="4000" b="1" dirty="0">
                <a:solidFill>
                  <a:prstClr val="black">
                    <a:lumMod val="75000"/>
                    <a:lumOff val="25000"/>
                  </a:prstClr>
                </a:solidFill>
                <a:latin typeface="Roboto"/>
              </a:rPr>
              <a:t>3. Praktijkopdracht</a:t>
            </a:r>
          </a:p>
        </p:txBody>
      </p:sp>
      <p:sp>
        <p:nvSpPr>
          <p:cNvPr id="6" name="Tekstvak 5"/>
          <p:cNvSpPr txBox="1"/>
          <p:nvPr/>
        </p:nvSpPr>
        <p:spPr>
          <a:xfrm>
            <a:off x="1039000" y="2235623"/>
            <a:ext cx="10910194" cy="2862322"/>
          </a:xfrm>
          <a:prstGeom prst="rect">
            <a:avLst/>
          </a:prstGeom>
          <a:noFill/>
        </p:spPr>
        <p:txBody>
          <a:bodyPr wrap="square" rtlCol="0">
            <a:spAutoFit/>
          </a:bodyPr>
          <a:lstStyle/>
          <a:p>
            <a:pPr lvl="0"/>
            <a:r>
              <a:rPr lang="nl-BE" dirty="0"/>
              <a:t>Breng je </a:t>
            </a:r>
            <a:r>
              <a:rPr lang="nl-BE" b="1" dirty="0"/>
              <a:t>acties in de praktijk</a:t>
            </a:r>
            <a:r>
              <a:rPr lang="nl-BE" dirty="0"/>
              <a:t>. Probeer iets uit. Maak het klein, concreet en realiseerbaar. Betrek je leerlingen, ouders, collega’s, directie of anderen waar mogelijk. </a:t>
            </a:r>
          </a:p>
          <a:p>
            <a:pPr lvl="0"/>
            <a:endParaRPr lang="nl-BE" dirty="0"/>
          </a:p>
          <a:p>
            <a:pPr lvl="0"/>
            <a:r>
              <a:rPr lang="nl-BE" b="1" dirty="0"/>
              <a:t>Ondersteun elkaar</a:t>
            </a:r>
            <a:r>
              <a:rPr lang="nl-BE" dirty="0"/>
              <a:t> bij je acties. Spreek af hoe je elkaar daarbij kan motiveren of aanmoedigen, bijvoorbeeld met een groeigerichte gedachte.</a:t>
            </a:r>
          </a:p>
          <a:p>
            <a:pPr lvl="0"/>
            <a:endParaRPr lang="nl-BE" dirty="0"/>
          </a:p>
          <a:p>
            <a:pPr lvl="0"/>
            <a:r>
              <a:rPr lang="nl-BE" b="1" dirty="0"/>
              <a:t>Illustreer</a:t>
            </a:r>
            <a:r>
              <a:rPr lang="nl-BE" dirty="0"/>
              <a:t> je competentiegroei vanuit deze acties op een manier die jou ligt. Breng dat in beeld aan de hand van je reflecties en/of iets tastbaars dat verwijst naar wat je hebt gedaan (bv. een foto, een citaat, een brooddoos, een folder, een afspraak in je agenda, een schema of tekening,…). </a:t>
            </a:r>
          </a:p>
          <a:p>
            <a:pPr marL="285750" indent="-285750">
              <a:buFont typeface="Arial" charset="0"/>
              <a:buChar char="•"/>
            </a:pPr>
            <a:endParaRPr lang="nl-BE" dirty="0">
              <a:solidFill>
                <a:prstClr val="black"/>
              </a:solidFill>
            </a:endParaRPr>
          </a:p>
        </p:txBody>
      </p:sp>
      <p:pic>
        <p:nvPicPr>
          <p:cNvPr id="7" name="Afbeelding 6"/>
          <p:cNvPicPr>
            <a:picLocks noChangeAspect="1"/>
          </p:cNvPicPr>
          <p:nvPr/>
        </p:nvPicPr>
        <p:blipFill>
          <a:blip r:embed="rId3"/>
          <a:stretch>
            <a:fillRect/>
          </a:stretch>
        </p:blipFill>
        <p:spPr>
          <a:xfrm>
            <a:off x="9411643" y="1"/>
            <a:ext cx="2780356" cy="1632154"/>
          </a:xfrm>
          <a:prstGeom prst="rect">
            <a:avLst/>
          </a:prstGeom>
        </p:spPr>
      </p:pic>
      <p:pic>
        <p:nvPicPr>
          <p:cNvPr id="5" name="Afbeelding 4"/>
          <p:cNvPicPr>
            <a:picLocks noChangeAspect="1"/>
          </p:cNvPicPr>
          <p:nvPr/>
        </p:nvPicPr>
        <p:blipFill>
          <a:blip r:embed="rId4"/>
          <a:stretch>
            <a:fillRect/>
          </a:stretch>
        </p:blipFill>
        <p:spPr>
          <a:xfrm>
            <a:off x="9641482" y="5830828"/>
            <a:ext cx="2307712" cy="1027172"/>
          </a:xfrm>
          <a:prstGeom prst="rect">
            <a:avLst/>
          </a:prstGeom>
        </p:spPr>
      </p:pic>
    </p:spTree>
    <p:extLst>
      <p:ext uri="{BB962C8B-B14F-4D97-AF65-F5344CB8AC3E}">
        <p14:creationId xmlns:p14="http://schemas.microsoft.com/office/powerpoint/2010/main" val="160905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259" y="472701"/>
            <a:ext cx="10515600" cy="1325563"/>
          </a:xfrm>
        </p:spPr>
        <p:txBody>
          <a:bodyPr/>
          <a:lstStyle/>
          <a:p>
            <a:r>
              <a:rPr lang="nl-NL" dirty="0"/>
              <a:t>Doelen bereikt?</a:t>
            </a:r>
          </a:p>
        </p:txBody>
      </p:sp>
      <p:sp>
        <p:nvSpPr>
          <p:cNvPr id="3" name="Tijdelijke aanduiding voor inhoud 2"/>
          <p:cNvSpPr>
            <a:spLocks noGrp="1"/>
          </p:cNvSpPr>
          <p:nvPr>
            <p:ph idx="1"/>
          </p:nvPr>
        </p:nvSpPr>
        <p:spPr>
          <a:xfrm>
            <a:off x="452568" y="2316208"/>
            <a:ext cx="11313459" cy="3437826"/>
          </a:xfrm>
        </p:spPr>
        <p:txBody>
          <a:bodyPr>
            <a:normAutofit/>
          </a:bodyPr>
          <a:lstStyle/>
          <a:p>
            <a:pPr lvl="0"/>
            <a:r>
              <a:rPr lang="nl-NL" dirty="0"/>
              <a:t>Je brengt in beeld hoe jouw acties bijdragen aan een inclusieve leeromgeving voor alle leerlingen door enerzijds diversiteit te waarderen en benutten en anderzijds verbindend samen te werken met diverse partners.</a:t>
            </a:r>
          </a:p>
          <a:p>
            <a:pPr lvl="0"/>
            <a:endParaRPr lang="nl-NL" dirty="0"/>
          </a:p>
          <a:p>
            <a:pPr lvl="0"/>
            <a:r>
              <a:rPr lang="nl-NL" dirty="0"/>
              <a:t>Je stuurt je doelen bij of stelt er nieuwe, bepaalt welke vervolgacties je gaat ondernemen en welke ondersteuning je daarbij aan wie zal vragen.</a:t>
            </a:r>
            <a:endParaRPr lang="nl-BE" dirty="0"/>
          </a:p>
          <a:p>
            <a:endParaRPr lang="nl-NL" dirty="0"/>
          </a:p>
        </p:txBody>
      </p:sp>
      <p:pic>
        <p:nvPicPr>
          <p:cNvPr id="5" name="Afbeelding 4"/>
          <p:cNvPicPr>
            <a:picLocks noChangeAspect="1"/>
          </p:cNvPicPr>
          <p:nvPr/>
        </p:nvPicPr>
        <p:blipFill>
          <a:blip r:embed="rId3"/>
          <a:stretch>
            <a:fillRect/>
          </a:stretch>
        </p:blipFill>
        <p:spPr>
          <a:xfrm>
            <a:off x="8361309" y="-45245"/>
            <a:ext cx="2361453" cy="2361453"/>
          </a:xfrm>
          <a:prstGeom prst="rect">
            <a:avLst/>
          </a:prstGeom>
        </p:spPr>
      </p:pic>
    </p:spTree>
    <p:extLst>
      <p:ext uri="{BB962C8B-B14F-4D97-AF65-F5344CB8AC3E}">
        <p14:creationId xmlns:p14="http://schemas.microsoft.com/office/powerpoint/2010/main" val="171189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4034" y="2086709"/>
            <a:ext cx="6891997" cy="1242646"/>
          </a:xfrm>
        </p:spPr>
        <p:txBody>
          <a:bodyPr>
            <a:normAutofit fontScale="90000"/>
          </a:bodyPr>
          <a:lstStyle/>
          <a:p>
            <a:r>
              <a:rPr lang="nl-NL" dirty="0"/>
              <a:t>Bedankt!</a:t>
            </a:r>
          </a:p>
        </p:txBody>
      </p:sp>
      <p:pic>
        <p:nvPicPr>
          <p:cNvPr id="3" name="Picture 2" descr="Afbeeldingsresultaat voor snape teacher mem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6667" y="3671373"/>
            <a:ext cx="3983283" cy="318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5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ep 27"/>
          <p:cNvGrpSpPr/>
          <p:nvPr/>
        </p:nvGrpSpPr>
        <p:grpSpPr>
          <a:xfrm>
            <a:off x="1774234" y="1394038"/>
            <a:ext cx="8573821" cy="5295751"/>
            <a:chOff x="312516" y="721358"/>
            <a:chExt cx="8573821" cy="5295752"/>
          </a:xfrm>
        </p:grpSpPr>
        <p:grpSp>
          <p:nvGrpSpPr>
            <p:cNvPr id="27" name="Groep 26"/>
            <p:cNvGrpSpPr/>
            <p:nvPr/>
          </p:nvGrpSpPr>
          <p:grpSpPr>
            <a:xfrm>
              <a:off x="312516" y="721358"/>
              <a:ext cx="8573821" cy="5295752"/>
              <a:chOff x="312516" y="721358"/>
              <a:chExt cx="8573821" cy="5295752"/>
            </a:xfrm>
          </p:grpSpPr>
          <p:grpSp>
            <p:nvGrpSpPr>
              <p:cNvPr id="20" name="Groep 19"/>
              <p:cNvGrpSpPr/>
              <p:nvPr/>
            </p:nvGrpSpPr>
            <p:grpSpPr>
              <a:xfrm>
                <a:off x="312516" y="721358"/>
                <a:ext cx="8573821" cy="5295752"/>
                <a:chOff x="312516" y="618607"/>
                <a:chExt cx="8573821" cy="5398503"/>
              </a:xfrm>
            </p:grpSpPr>
            <p:grpSp>
              <p:nvGrpSpPr>
                <p:cNvPr id="17" name="Groep 16"/>
                <p:cNvGrpSpPr/>
                <p:nvPr/>
              </p:nvGrpSpPr>
              <p:grpSpPr>
                <a:xfrm>
                  <a:off x="312516" y="618607"/>
                  <a:ext cx="8573821" cy="5398503"/>
                  <a:chOff x="395536" y="788624"/>
                  <a:chExt cx="8352928" cy="5016641"/>
                </a:xfrm>
              </p:grpSpPr>
              <p:grpSp>
                <p:nvGrpSpPr>
                  <p:cNvPr id="2" name="Groep 1"/>
                  <p:cNvGrpSpPr/>
                  <p:nvPr/>
                </p:nvGrpSpPr>
                <p:grpSpPr>
                  <a:xfrm>
                    <a:off x="395536" y="788624"/>
                    <a:ext cx="8352928" cy="5016641"/>
                    <a:chOff x="395536" y="1220672"/>
                    <a:chExt cx="8352928" cy="5016641"/>
                  </a:xfrm>
                </p:grpSpPr>
                <p:sp>
                  <p:nvSpPr>
                    <p:cNvPr id="4" name="Afgeronde rechthoek 3"/>
                    <p:cNvSpPr/>
                    <p:nvPr/>
                  </p:nvSpPr>
                  <p:spPr>
                    <a:xfrm>
                      <a:off x="395536" y="5229201"/>
                      <a:ext cx="8346641" cy="1008112"/>
                    </a:xfrm>
                    <a:prstGeom prst="roundRect">
                      <a:avLst>
                        <a:gd name="adj" fmla="val 31942"/>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lumMod val="85000"/>
                            <a:lumOff val="15000"/>
                          </a:schemeClr>
                        </a:solidFill>
                      </a:endParaRPr>
                    </a:p>
                  </p:txBody>
                </p:sp>
                <p:sp>
                  <p:nvSpPr>
                    <p:cNvPr id="3" name="Afgeronde rechthoek 2"/>
                    <p:cNvSpPr/>
                    <p:nvPr/>
                  </p:nvSpPr>
                  <p:spPr>
                    <a:xfrm>
                      <a:off x="395536" y="1220672"/>
                      <a:ext cx="8352928" cy="1344232"/>
                    </a:xfrm>
                    <a:prstGeom prst="roundRect">
                      <a:avLst>
                        <a:gd name="adj" fmla="val 38709"/>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2800">
                        <a:solidFill>
                          <a:schemeClr val="tx1">
                            <a:lumMod val="85000"/>
                            <a:lumOff val="15000"/>
                          </a:schemeClr>
                        </a:solidFill>
                        <a:latin typeface="Poiret One" panose="02000000000000000000" pitchFamily="2" charset="0"/>
                      </a:endParaRPr>
                    </a:p>
                  </p:txBody>
                </p:sp>
                <p:sp>
                  <p:nvSpPr>
                    <p:cNvPr id="6" name="Afgeronde rechthoek 5"/>
                    <p:cNvSpPr/>
                    <p:nvPr/>
                  </p:nvSpPr>
                  <p:spPr>
                    <a:xfrm>
                      <a:off x="4860032" y="2420888"/>
                      <a:ext cx="3528392" cy="3024336"/>
                    </a:xfrm>
                    <a:prstGeom prst="round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p:txBody>
                </p:sp>
                <p:sp>
                  <p:nvSpPr>
                    <p:cNvPr id="5" name="Afgeronde rechthoek 4"/>
                    <p:cNvSpPr/>
                    <p:nvPr/>
                  </p:nvSpPr>
                  <p:spPr>
                    <a:xfrm>
                      <a:off x="899592" y="2420888"/>
                      <a:ext cx="3528392" cy="3024336"/>
                    </a:xfrm>
                    <a:prstGeom prst="roundRect">
                      <a:avLst>
                        <a:gd name="adj" fmla="val 20168"/>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b="1">
                        <a:solidFill>
                          <a:schemeClr val="tx2"/>
                        </a:solidFill>
                      </a:endParaRPr>
                    </a:p>
                  </p:txBody>
                </p:sp>
              </p:grpSp>
              <p:grpSp>
                <p:nvGrpSpPr>
                  <p:cNvPr id="11" name="Groep 10"/>
                  <p:cNvGrpSpPr/>
                  <p:nvPr/>
                </p:nvGrpSpPr>
                <p:grpSpPr>
                  <a:xfrm flipV="1">
                    <a:off x="5360526" y="3039990"/>
                    <a:ext cx="2459792" cy="1899028"/>
                    <a:chOff x="5360526" y="2870720"/>
                    <a:chExt cx="2459792" cy="1899028"/>
                  </a:xfrm>
                </p:grpSpPr>
                <p:sp>
                  <p:nvSpPr>
                    <p:cNvPr id="8" name="Ovaal 7"/>
                    <p:cNvSpPr/>
                    <p:nvPr/>
                  </p:nvSpPr>
                  <p:spPr>
                    <a:xfrm>
                      <a:off x="5360526" y="2876494"/>
                      <a:ext cx="1440162"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0" name="Ovaal 9"/>
                    <p:cNvSpPr/>
                    <p:nvPr/>
                  </p:nvSpPr>
                  <p:spPr>
                    <a:xfrm>
                      <a:off x="5864582" y="3639923"/>
                      <a:ext cx="1440161"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9" name="Ovaal 8"/>
                    <p:cNvSpPr/>
                    <p:nvPr/>
                  </p:nvSpPr>
                  <p:spPr>
                    <a:xfrm>
                      <a:off x="6380156" y="2870720"/>
                      <a:ext cx="1440162"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sp>
                <p:nvSpPr>
                  <p:cNvPr id="14" name="Tekstvak 13"/>
                  <p:cNvSpPr txBox="1"/>
                  <p:nvPr/>
                </p:nvSpPr>
                <p:spPr>
                  <a:xfrm>
                    <a:off x="5861973" y="3015862"/>
                    <a:ext cx="1440160" cy="889244"/>
                  </a:xfrm>
                  <a:prstGeom prst="rect">
                    <a:avLst/>
                  </a:prstGeom>
                  <a:noFill/>
                </p:spPr>
                <p:txBody>
                  <a:bodyPr wrap="square" rtlCol="0">
                    <a:spAutoFit/>
                  </a:bodyPr>
                  <a:lstStyle/>
                  <a:p>
                    <a:pPr algn="ctr"/>
                    <a:r>
                      <a:rPr lang="nl-NL" sz="1100"/>
                      <a:t>School </a:t>
                    </a:r>
                  </a:p>
                  <a:p>
                    <a:pPr algn="ctr"/>
                    <a:r>
                      <a:rPr lang="nl-NL" sz="1100"/>
                      <a:t>(Team, leerling, pedagogische begeleider counselor, CLB, …)</a:t>
                    </a:r>
                    <a:endParaRPr lang="nl-BE" sz="1100"/>
                  </a:p>
                </p:txBody>
              </p:sp>
              <p:sp>
                <p:nvSpPr>
                  <p:cNvPr id="15" name="Tekstvak 14"/>
                  <p:cNvSpPr txBox="1"/>
                  <p:nvPr/>
                </p:nvSpPr>
                <p:spPr>
                  <a:xfrm>
                    <a:off x="5273058" y="4241493"/>
                    <a:ext cx="1440160" cy="262400"/>
                  </a:xfrm>
                  <a:prstGeom prst="rect">
                    <a:avLst/>
                  </a:prstGeom>
                  <a:noFill/>
                </p:spPr>
                <p:txBody>
                  <a:bodyPr wrap="square" rtlCol="0">
                    <a:spAutoFit/>
                  </a:bodyPr>
                  <a:lstStyle/>
                  <a:p>
                    <a:pPr algn="ctr"/>
                    <a:r>
                      <a:rPr lang="nl-NL" sz="1200"/>
                      <a:t>Ouders</a:t>
                    </a:r>
                  </a:p>
                </p:txBody>
              </p:sp>
              <p:sp>
                <p:nvSpPr>
                  <p:cNvPr id="16" name="Tekstvak 15"/>
                  <p:cNvSpPr txBox="1"/>
                  <p:nvPr/>
                </p:nvSpPr>
                <p:spPr>
                  <a:xfrm>
                    <a:off x="6541369" y="4251803"/>
                    <a:ext cx="1440160" cy="262400"/>
                  </a:xfrm>
                  <a:prstGeom prst="rect">
                    <a:avLst/>
                  </a:prstGeom>
                  <a:noFill/>
                </p:spPr>
                <p:txBody>
                  <a:bodyPr wrap="square" rtlCol="0">
                    <a:spAutoFit/>
                  </a:bodyPr>
                  <a:lstStyle/>
                  <a:p>
                    <a:pPr algn="ctr"/>
                    <a:r>
                      <a:rPr lang="nl-NL" sz="1200"/>
                      <a:t>Gemeenschap</a:t>
                    </a:r>
                  </a:p>
                </p:txBody>
              </p:sp>
            </p:grpSp>
            <p:sp>
              <p:nvSpPr>
                <p:cNvPr id="7" name="Tekstvak 6"/>
                <p:cNvSpPr txBox="1"/>
                <p:nvPr/>
              </p:nvSpPr>
              <p:spPr>
                <a:xfrm>
                  <a:off x="975924" y="2131368"/>
                  <a:ext cx="3370729" cy="1474617"/>
                </a:xfrm>
                <a:prstGeom prst="rect">
                  <a:avLst/>
                </a:prstGeom>
                <a:noFill/>
              </p:spPr>
              <p:txBody>
                <a:bodyPr wrap="square" rtlCol="0">
                  <a:spAutoFit/>
                </a:bodyPr>
                <a:lstStyle/>
                <a:p>
                  <a:pPr algn="ctr"/>
                  <a:r>
                    <a:rPr lang="nl-NL" b="1" dirty="0">
                      <a:solidFill>
                        <a:schemeClr val="tx1">
                          <a:lumMod val="85000"/>
                          <a:lumOff val="15000"/>
                        </a:schemeClr>
                      </a:solidFill>
                      <a:effectLst>
                        <a:outerShdw blurRad="38100" dist="38100" dir="2700000" algn="tl">
                          <a:srgbClr val="000000">
                            <a:alpha val="43137"/>
                          </a:srgbClr>
                        </a:outerShdw>
                      </a:effectLst>
                      <a:latin typeface="Poiret One" panose="02000000000000000000" pitchFamily="2" charset="0"/>
                    </a:rPr>
                    <a:t>DOEL A</a:t>
                  </a:r>
                </a:p>
                <a:p>
                  <a:pPr algn="ctr"/>
                  <a:r>
                    <a:rPr lang="nl-NL" b="1" dirty="0">
                      <a:solidFill>
                        <a:schemeClr val="tx1">
                          <a:lumMod val="85000"/>
                          <a:lumOff val="15000"/>
                        </a:schemeClr>
                      </a:solidFill>
                      <a:latin typeface="+mj-lt"/>
                    </a:rPr>
                    <a:t>Diversiteit waarderen en benutten in de klaspraktijk</a:t>
                  </a:r>
                </a:p>
                <a:p>
                  <a:pPr algn="ctr"/>
                  <a:endParaRPr lang="nl-NL" dirty="0">
                    <a:solidFill>
                      <a:schemeClr val="tx1">
                        <a:lumMod val="85000"/>
                        <a:lumOff val="15000"/>
                      </a:schemeClr>
                    </a:solidFill>
                  </a:endParaRPr>
                </a:p>
                <a:p>
                  <a:pPr algn="ctr"/>
                  <a:endParaRPr lang="nl-NL" sz="1600" b="1" dirty="0">
                    <a:solidFill>
                      <a:schemeClr val="tx1">
                        <a:lumMod val="85000"/>
                        <a:lumOff val="15000"/>
                      </a:schemeClr>
                    </a:solidFill>
                    <a:latin typeface="+mj-lt"/>
                  </a:endParaRPr>
                </a:p>
              </p:txBody>
            </p:sp>
            <p:sp>
              <p:nvSpPr>
                <p:cNvPr id="18" name="Tekstvak 17"/>
                <p:cNvSpPr txBox="1"/>
                <p:nvPr/>
              </p:nvSpPr>
              <p:spPr>
                <a:xfrm>
                  <a:off x="4974985" y="2144272"/>
                  <a:ext cx="3370729" cy="941245"/>
                </a:xfrm>
                <a:prstGeom prst="rect">
                  <a:avLst/>
                </a:prstGeom>
                <a:noFill/>
              </p:spPr>
              <p:txBody>
                <a:bodyPr wrap="square" rtlCol="0">
                  <a:spAutoFit/>
                </a:bodyPr>
                <a:lstStyle/>
                <a:p>
                  <a:pPr algn="ctr"/>
                  <a:r>
                    <a:rPr lang="nl-NL" b="1" dirty="0">
                      <a:solidFill>
                        <a:schemeClr val="tx1">
                          <a:lumMod val="85000"/>
                          <a:lumOff val="15000"/>
                        </a:schemeClr>
                      </a:solidFill>
                      <a:effectLst>
                        <a:outerShdw blurRad="38100" dist="38100" dir="2700000" algn="tl">
                          <a:srgbClr val="000000">
                            <a:alpha val="43137"/>
                          </a:srgbClr>
                        </a:outerShdw>
                      </a:effectLst>
                      <a:latin typeface="Poiret One" panose="02000000000000000000" pitchFamily="2" charset="0"/>
                    </a:rPr>
                    <a:t>DOEL B </a:t>
                  </a:r>
                </a:p>
                <a:p>
                  <a:pPr algn="ctr"/>
                  <a:r>
                    <a:rPr lang="nl-NL" b="1" dirty="0">
                      <a:solidFill>
                        <a:schemeClr val="tx1">
                          <a:lumMod val="85000"/>
                          <a:lumOff val="15000"/>
                        </a:schemeClr>
                      </a:solidFill>
                      <a:latin typeface="+mj-lt"/>
                    </a:rPr>
                    <a:t>Verbindende samenwerking realiseren</a:t>
                  </a:r>
                </a:p>
              </p:txBody>
            </p:sp>
          </p:grpSp>
          <p:sp>
            <p:nvSpPr>
              <p:cNvPr id="24" name="Tekstvak 23"/>
              <p:cNvSpPr txBox="1"/>
              <p:nvPr/>
            </p:nvSpPr>
            <p:spPr>
              <a:xfrm>
                <a:off x="1814204" y="855209"/>
                <a:ext cx="5948901" cy="1015663"/>
              </a:xfrm>
              <a:prstGeom prst="rect">
                <a:avLst/>
              </a:prstGeom>
              <a:noFill/>
            </p:spPr>
            <p:txBody>
              <a:bodyPr wrap="square" rtlCol="0">
                <a:spAutoFit/>
              </a:bodyPr>
              <a:lstStyle/>
              <a:p>
                <a:pPr algn="ctr"/>
                <a:r>
                  <a:rPr lang="nl-NL" sz="2000" b="1" dirty="0">
                    <a:solidFill>
                      <a:schemeClr val="tx1">
                        <a:lumMod val="85000"/>
                        <a:lumOff val="15000"/>
                      </a:schemeClr>
                    </a:solidFill>
                    <a:latin typeface="+mj-lt"/>
                  </a:rPr>
                  <a:t>COMPETENTIEONTWIKKELING </a:t>
                </a:r>
              </a:p>
              <a:p>
                <a:pPr algn="ctr"/>
                <a:r>
                  <a:rPr lang="nl-NL" sz="2000" b="1" dirty="0">
                    <a:solidFill>
                      <a:schemeClr val="tx1">
                        <a:lumMod val="85000"/>
                        <a:lumOff val="15000"/>
                      </a:schemeClr>
                    </a:solidFill>
                    <a:latin typeface="+mj-lt"/>
                  </a:rPr>
                  <a:t>van (toekomstige) leraren en teams </a:t>
                </a:r>
              </a:p>
              <a:p>
                <a:pPr algn="ctr"/>
                <a:r>
                  <a:rPr lang="nl-NL" sz="2000" b="1" dirty="0">
                    <a:solidFill>
                      <a:schemeClr val="tx1">
                        <a:lumMod val="85000"/>
                        <a:lumOff val="15000"/>
                      </a:schemeClr>
                    </a:solidFill>
                    <a:latin typeface="+mj-lt"/>
                  </a:rPr>
                  <a:t>om inclusieve leeromgevingen te creëren</a:t>
                </a:r>
              </a:p>
            </p:txBody>
          </p:sp>
        </p:grpSp>
        <p:sp>
          <p:nvSpPr>
            <p:cNvPr id="26" name="Tekstvak 25"/>
            <p:cNvSpPr txBox="1"/>
            <p:nvPr/>
          </p:nvSpPr>
          <p:spPr>
            <a:xfrm>
              <a:off x="1920625" y="5397609"/>
              <a:ext cx="5948901" cy="400110"/>
            </a:xfrm>
            <a:prstGeom prst="rect">
              <a:avLst/>
            </a:prstGeom>
            <a:noFill/>
          </p:spPr>
          <p:txBody>
            <a:bodyPr wrap="square" rtlCol="0">
              <a:spAutoFit/>
            </a:bodyPr>
            <a:lstStyle/>
            <a:p>
              <a:pPr algn="ctr"/>
              <a:r>
                <a:rPr lang="nl-NL" sz="2000" b="1">
                  <a:solidFill>
                    <a:schemeClr val="tx1">
                      <a:lumMod val="85000"/>
                      <a:lumOff val="15000"/>
                    </a:schemeClr>
                  </a:solidFill>
                  <a:latin typeface="+mj-lt"/>
                </a:rPr>
                <a:t>Via: professionele ontwikkeling</a:t>
              </a:r>
            </a:p>
          </p:txBody>
        </p:sp>
      </p:grpSp>
      <p:sp>
        <p:nvSpPr>
          <p:cNvPr id="12" name="Tekstvak 11"/>
          <p:cNvSpPr txBox="1"/>
          <p:nvPr/>
        </p:nvSpPr>
        <p:spPr>
          <a:xfrm>
            <a:off x="641637" y="237753"/>
            <a:ext cx="10839017" cy="769441"/>
          </a:xfrm>
          <a:prstGeom prst="rect">
            <a:avLst/>
          </a:prstGeom>
          <a:noFill/>
        </p:spPr>
        <p:txBody>
          <a:bodyPr wrap="square" rtlCol="0">
            <a:spAutoFit/>
          </a:bodyPr>
          <a:lstStyle/>
          <a:p>
            <a:r>
              <a:rPr lang="nl-NL" sz="4400" b="1" dirty="0">
                <a:solidFill>
                  <a:schemeClr val="tx1">
                    <a:lumMod val="75000"/>
                    <a:lumOff val="25000"/>
                  </a:schemeClr>
                </a:solidFill>
                <a:latin typeface="Roboto"/>
                <a:ea typeface="+mj-ea"/>
                <a:cs typeface="+mj-cs"/>
              </a:rPr>
              <a:t>Doelen </a:t>
            </a:r>
            <a:r>
              <a:rPr lang="nl-NL" sz="4400" b="1" dirty="0" err="1">
                <a:solidFill>
                  <a:schemeClr val="tx1">
                    <a:lumMod val="75000"/>
                    <a:lumOff val="25000"/>
                  </a:schemeClr>
                </a:solidFill>
                <a:latin typeface="Roboto"/>
                <a:ea typeface="+mj-ea"/>
                <a:cs typeface="+mj-cs"/>
              </a:rPr>
              <a:t>Potential</a:t>
            </a:r>
            <a:r>
              <a:rPr lang="nl-NL" sz="4400" b="1" dirty="0">
                <a:solidFill>
                  <a:schemeClr val="tx1">
                    <a:lumMod val="75000"/>
                    <a:lumOff val="25000"/>
                  </a:schemeClr>
                </a:solidFill>
                <a:latin typeface="Roboto"/>
                <a:ea typeface="+mj-ea"/>
                <a:cs typeface="+mj-cs"/>
              </a:rPr>
              <a:t>: </a:t>
            </a:r>
            <a:r>
              <a:rPr lang="nl-BE" sz="4400" b="1" dirty="0">
                <a:solidFill>
                  <a:schemeClr val="tx1">
                    <a:lumMod val="75000"/>
                    <a:lumOff val="25000"/>
                  </a:schemeClr>
                </a:solidFill>
                <a:latin typeface="Roboto"/>
                <a:ea typeface="+mj-ea"/>
                <a:cs typeface="+mj-cs"/>
              </a:rPr>
              <a:t>samen onderweg</a:t>
            </a:r>
            <a:r>
              <a:rPr lang="mr-IN" sz="4400" b="1" dirty="0">
                <a:solidFill>
                  <a:schemeClr val="tx1">
                    <a:lumMod val="75000"/>
                    <a:lumOff val="25000"/>
                  </a:schemeClr>
                </a:solidFill>
                <a:latin typeface="Roboto"/>
                <a:ea typeface="+mj-ea"/>
                <a:cs typeface="+mj-cs"/>
              </a:rPr>
              <a:t>…</a:t>
            </a:r>
            <a:endParaRPr lang="nl-NL" sz="4400" b="1" dirty="0">
              <a:solidFill>
                <a:schemeClr val="tx1">
                  <a:lumMod val="75000"/>
                  <a:lumOff val="25000"/>
                </a:schemeClr>
              </a:solidFill>
              <a:latin typeface="Roboto"/>
              <a:ea typeface="+mj-ea"/>
              <a:cs typeface="+mj-cs"/>
            </a:endParaRPr>
          </a:p>
        </p:txBody>
      </p:sp>
      <p:sp>
        <p:nvSpPr>
          <p:cNvPr id="23" name="Tijdelijke aanduiding voor inhoud 2"/>
          <p:cNvSpPr txBox="1">
            <a:spLocks/>
          </p:cNvSpPr>
          <p:nvPr/>
        </p:nvSpPr>
        <p:spPr>
          <a:xfrm>
            <a:off x="641637" y="1123011"/>
            <a:ext cx="11313460" cy="4805611"/>
          </a:xfrm>
          <a:prstGeom prst="rect">
            <a:avLst/>
          </a:prstGeom>
        </p:spPr>
        <p:txBody>
          <a:bodyPr>
            <a:normAutofit/>
          </a:bodyPr>
          <a:lst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Font typeface="Arial" panose="020B0604020202020204" pitchFamily="34" charset="0"/>
              <a:buNone/>
              <a:defRPr/>
            </a:pPr>
            <a:endParaRPr lang="nl-BE" kern="0" dirty="0">
              <a:solidFill>
                <a:prstClr val="black">
                  <a:lumMod val="85000"/>
                  <a:lumOff val="15000"/>
                </a:prstClr>
              </a:solidFill>
            </a:endParaRPr>
          </a:p>
          <a:p>
            <a:pPr defTabSz="457200">
              <a:lnSpc>
                <a:spcPct val="100000"/>
              </a:lnSpc>
              <a:spcBef>
                <a:spcPts val="0"/>
              </a:spcBef>
              <a:buFont typeface="Wingdings" charset="2"/>
              <a:buChar char="q"/>
              <a:defRPr/>
            </a:pPr>
            <a:endParaRPr lang="nl-BE" kern="0" dirty="0">
              <a:solidFill>
                <a:prstClr val="black">
                  <a:lumMod val="85000"/>
                  <a:lumOff val="15000"/>
                </a:prstClr>
              </a:solidFill>
            </a:endParaRPr>
          </a:p>
          <a:p>
            <a:pPr marL="0" indent="0" defTabSz="457200">
              <a:lnSpc>
                <a:spcPct val="100000"/>
              </a:lnSpc>
              <a:spcBef>
                <a:spcPts val="0"/>
              </a:spcBef>
              <a:buFont typeface="Arial" panose="020B0604020202020204" pitchFamily="34" charset="0"/>
              <a:buNone/>
              <a:defRPr/>
            </a:pPr>
            <a:endParaRPr lang="nl-BE" sz="2600" dirty="0"/>
          </a:p>
        </p:txBody>
      </p:sp>
      <p:pic>
        <p:nvPicPr>
          <p:cNvPr id="29" name="Afbeelding 28"/>
          <p:cNvPicPr>
            <a:picLocks noChangeAspect="1"/>
          </p:cNvPicPr>
          <p:nvPr/>
        </p:nvPicPr>
        <p:blipFill>
          <a:blip r:embed="rId3"/>
          <a:stretch>
            <a:fillRect/>
          </a:stretch>
        </p:blipFill>
        <p:spPr>
          <a:xfrm>
            <a:off x="10706680" y="295195"/>
            <a:ext cx="1467013" cy="1098843"/>
          </a:xfrm>
          <a:prstGeom prst="rect">
            <a:avLst/>
          </a:prstGeom>
        </p:spPr>
      </p:pic>
    </p:spTree>
    <p:extLst>
      <p:ext uri="{BB962C8B-B14F-4D97-AF65-F5344CB8AC3E}">
        <p14:creationId xmlns:p14="http://schemas.microsoft.com/office/powerpoint/2010/main" val="148708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259" y="472701"/>
            <a:ext cx="10515600" cy="1325563"/>
          </a:xfrm>
        </p:spPr>
        <p:txBody>
          <a:bodyPr/>
          <a:lstStyle/>
          <a:p>
            <a:r>
              <a:rPr lang="nl-NL" dirty="0"/>
              <a:t>Doelen</a:t>
            </a:r>
          </a:p>
        </p:txBody>
      </p:sp>
      <p:sp>
        <p:nvSpPr>
          <p:cNvPr id="3" name="Tijdelijke aanduiding voor inhoud 2"/>
          <p:cNvSpPr>
            <a:spLocks noGrp="1"/>
          </p:cNvSpPr>
          <p:nvPr>
            <p:ph idx="1"/>
          </p:nvPr>
        </p:nvSpPr>
        <p:spPr>
          <a:xfrm>
            <a:off x="452568" y="2316208"/>
            <a:ext cx="11270509" cy="4154930"/>
          </a:xfrm>
        </p:spPr>
        <p:txBody>
          <a:bodyPr>
            <a:normAutofit/>
          </a:bodyPr>
          <a:lstStyle/>
          <a:p>
            <a:r>
              <a:rPr lang="nl-NL" dirty="0"/>
              <a:t>Je brengt in beeld hoe jouw acties bijdragen aan een inclusieve leeromgeving voor alle leerlingen door enerzijds diversiteit te waarderen en benutten en anderzijds verbindend samen te werken met diverse partners.</a:t>
            </a:r>
          </a:p>
          <a:p>
            <a:endParaRPr lang="nl-NL" dirty="0"/>
          </a:p>
          <a:p>
            <a:r>
              <a:rPr lang="nl-NL" dirty="0"/>
              <a:t>Je stuurt je doelen bij of stelt er nieuwe, bepaalt welke vervolgacties je gaat ondernemen en welke ondersteuning je daarbij aan wie zal vragen.</a:t>
            </a:r>
            <a:endParaRPr lang="nl-BE" dirty="0"/>
          </a:p>
          <a:p>
            <a:endParaRPr lang="nl-BE" dirty="0"/>
          </a:p>
          <a:p>
            <a:endParaRPr lang="nl-NL" dirty="0"/>
          </a:p>
        </p:txBody>
      </p:sp>
      <p:pic>
        <p:nvPicPr>
          <p:cNvPr id="5" name="Afbeelding 4"/>
          <p:cNvPicPr>
            <a:picLocks noChangeAspect="1"/>
          </p:cNvPicPr>
          <p:nvPr/>
        </p:nvPicPr>
        <p:blipFill>
          <a:blip r:embed="rId3"/>
          <a:stretch>
            <a:fillRect/>
          </a:stretch>
        </p:blipFill>
        <p:spPr>
          <a:xfrm>
            <a:off x="8361309" y="-45245"/>
            <a:ext cx="2361453" cy="2361453"/>
          </a:xfrm>
          <a:prstGeom prst="rect">
            <a:avLst/>
          </a:prstGeom>
        </p:spPr>
      </p:pic>
    </p:spTree>
    <p:extLst>
      <p:ext uri="{BB962C8B-B14F-4D97-AF65-F5344CB8AC3E}">
        <p14:creationId xmlns:p14="http://schemas.microsoft.com/office/powerpoint/2010/main" val="37144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986492" y="1903980"/>
            <a:ext cx="11053430" cy="3401893"/>
            <a:chOff x="872739" y="1380915"/>
            <a:chExt cx="11053430" cy="3401893"/>
          </a:xfrm>
        </p:grpSpPr>
        <p:sp>
          <p:nvSpPr>
            <p:cNvPr id="60" name="Rechthoek 59"/>
            <p:cNvSpPr/>
            <p:nvPr/>
          </p:nvSpPr>
          <p:spPr>
            <a:xfrm>
              <a:off x="5236284" y="1381828"/>
              <a:ext cx="891915" cy="1891666"/>
            </a:xfrm>
            <a:prstGeom prst="rect">
              <a:avLst/>
            </a:prstGeom>
            <a:gradFill flip="none" rotWithShape="1">
              <a:gsLst>
                <a:gs pos="0">
                  <a:srgbClr val="E8C562"/>
                </a:gs>
                <a:gs pos="50000">
                  <a:srgbClr val="E2B634">
                    <a:tint val="44500"/>
                    <a:satMod val="160000"/>
                  </a:srgbClr>
                </a:gs>
                <a:gs pos="100000">
                  <a:srgbClr val="FFF7EB"/>
                </a:gs>
              </a:gsLst>
              <a:lin ang="162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sp>
          <p:nvSpPr>
            <p:cNvPr id="58" name="Rechthoek 57"/>
            <p:cNvSpPr/>
            <p:nvPr/>
          </p:nvSpPr>
          <p:spPr>
            <a:xfrm>
              <a:off x="4183039" y="1380915"/>
              <a:ext cx="890450" cy="1891666"/>
            </a:xfrm>
            <a:prstGeom prst="rect">
              <a:avLst/>
            </a:prstGeom>
            <a:gradFill flip="none" rotWithShape="1">
              <a:gsLst>
                <a:gs pos="0">
                  <a:srgbClr val="E8C562"/>
                </a:gs>
                <a:gs pos="50000">
                  <a:srgbClr val="E2B634">
                    <a:tint val="44500"/>
                    <a:satMod val="160000"/>
                  </a:srgbClr>
                </a:gs>
                <a:gs pos="100000">
                  <a:srgbClr val="FFF7EB"/>
                </a:gs>
              </a:gsLst>
              <a:lin ang="162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sp>
          <p:nvSpPr>
            <p:cNvPr id="25" name="Rechthoek 24"/>
            <p:cNvSpPr/>
            <p:nvPr/>
          </p:nvSpPr>
          <p:spPr>
            <a:xfrm>
              <a:off x="2064098" y="1384152"/>
              <a:ext cx="895442" cy="1891666"/>
            </a:xfrm>
            <a:prstGeom prst="rect">
              <a:avLst/>
            </a:prstGeom>
            <a:gradFill flip="none" rotWithShape="1">
              <a:gsLst>
                <a:gs pos="0">
                  <a:srgbClr val="E8C562"/>
                </a:gs>
                <a:gs pos="50000">
                  <a:srgbClr val="E2B634">
                    <a:tint val="44500"/>
                    <a:satMod val="160000"/>
                  </a:srgbClr>
                </a:gs>
                <a:gs pos="100000">
                  <a:srgbClr val="FFF7EB"/>
                </a:gs>
              </a:gsLst>
              <a:lin ang="162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sp>
          <p:nvSpPr>
            <p:cNvPr id="3" name="Shape 133"/>
            <p:cNvSpPr/>
            <p:nvPr/>
          </p:nvSpPr>
          <p:spPr>
            <a:xfrm>
              <a:off x="1956956" y="4242208"/>
              <a:ext cx="1351500" cy="540600"/>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Okt</a:t>
              </a:r>
              <a:endParaRPr sz="2400" dirty="0"/>
            </a:p>
          </p:txBody>
        </p:sp>
        <p:sp>
          <p:nvSpPr>
            <p:cNvPr id="5" name="Shape 131"/>
            <p:cNvSpPr/>
            <p:nvPr/>
          </p:nvSpPr>
          <p:spPr>
            <a:xfrm>
              <a:off x="872739" y="4242208"/>
              <a:ext cx="1351500" cy="540600"/>
            </a:xfrm>
            <a:prstGeom prst="homePlate">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Sep</a:t>
              </a:r>
              <a:endParaRPr sz="2400" dirty="0"/>
            </a:p>
          </p:txBody>
        </p:sp>
        <p:sp>
          <p:nvSpPr>
            <p:cNvPr id="4" name="Shape 133"/>
            <p:cNvSpPr/>
            <p:nvPr/>
          </p:nvSpPr>
          <p:spPr>
            <a:xfrm>
              <a:off x="3041173" y="4242208"/>
              <a:ext cx="1351500" cy="540600"/>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Nov</a:t>
              </a:r>
              <a:endParaRPr sz="2400" dirty="0"/>
            </a:p>
          </p:txBody>
        </p:sp>
        <p:sp>
          <p:nvSpPr>
            <p:cNvPr id="6" name="Shape 133"/>
            <p:cNvSpPr/>
            <p:nvPr/>
          </p:nvSpPr>
          <p:spPr>
            <a:xfrm>
              <a:off x="4125753" y="4242208"/>
              <a:ext cx="1351500" cy="540600"/>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Dec</a:t>
              </a:r>
              <a:endParaRPr sz="2400" dirty="0"/>
            </a:p>
          </p:txBody>
        </p:sp>
        <p:sp>
          <p:nvSpPr>
            <p:cNvPr id="7" name="Shape 133"/>
            <p:cNvSpPr/>
            <p:nvPr/>
          </p:nvSpPr>
          <p:spPr>
            <a:xfrm>
              <a:off x="5209607" y="4242208"/>
              <a:ext cx="1351500" cy="540600"/>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Jan</a:t>
              </a:r>
              <a:endParaRPr sz="2400" dirty="0"/>
            </a:p>
          </p:txBody>
        </p:sp>
        <p:sp>
          <p:nvSpPr>
            <p:cNvPr id="8" name="Shape 133"/>
            <p:cNvSpPr/>
            <p:nvPr/>
          </p:nvSpPr>
          <p:spPr>
            <a:xfrm>
              <a:off x="6294187" y="4242208"/>
              <a:ext cx="1351500" cy="540600"/>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Feb</a:t>
              </a:r>
              <a:endParaRPr sz="2400" dirty="0"/>
            </a:p>
          </p:txBody>
        </p:sp>
        <p:sp>
          <p:nvSpPr>
            <p:cNvPr id="9" name="Shape 133"/>
            <p:cNvSpPr/>
            <p:nvPr/>
          </p:nvSpPr>
          <p:spPr>
            <a:xfrm>
              <a:off x="7349848" y="4242208"/>
              <a:ext cx="1351500" cy="540600"/>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Mrt</a:t>
              </a:r>
              <a:endParaRPr sz="2400" dirty="0"/>
            </a:p>
          </p:txBody>
        </p:sp>
        <p:sp>
          <p:nvSpPr>
            <p:cNvPr id="10" name="Shape 133"/>
            <p:cNvSpPr/>
            <p:nvPr/>
          </p:nvSpPr>
          <p:spPr>
            <a:xfrm>
              <a:off x="8434428" y="4242569"/>
              <a:ext cx="1351500" cy="540239"/>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Apr</a:t>
              </a:r>
              <a:endParaRPr sz="2400" dirty="0"/>
            </a:p>
          </p:txBody>
        </p:sp>
        <p:sp>
          <p:nvSpPr>
            <p:cNvPr id="11" name="Shape 133"/>
            <p:cNvSpPr/>
            <p:nvPr/>
          </p:nvSpPr>
          <p:spPr>
            <a:xfrm>
              <a:off x="9490089" y="4242208"/>
              <a:ext cx="1351500" cy="540600"/>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pPr algn="ctr"/>
              <a:r>
                <a:rPr lang="nl-BE" sz="2400" dirty="0"/>
                <a:t>Mei</a:t>
              </a:r>
              <a:endParaRPr sz="2400" dirty="0"/>
            </a:p>
          </p:txBody>
        </p:sp>
        <p:sp>
          <p:nvSpPr>
            <p:cNvPr id="12" name="Shape 133"/>
            <p:cNvSpPr/>
            <p:nvPr/>
          </p:nvSpPr>
          <p:spPr>
            <a:xfrm>
              <a:off x="10574669" y="4242208"/>
              <a:ext cx="1351500" cy="540600"/>
            </a:xfrm>
            <a:prstGeom prst="chevron">
              <a:avLst>
                <a:gd name="adj" fmla="val 50000"/>
              </a:avLst>
            </a:prstGeom>
            <a:solidFill>
              <a:srgbClr val="CEDB29"/>
            </a:solidFill>
            <a:ln w="12700" cap="flat" cmpd="sng">
              <a:solidFill>
                <a:schemeClr val="bg1"/>
              </a:solidFill>
              <a:prstDash val="solid"/>
              <a:miter/>
              <a:headEnd type="none" w="med" len="med"/>
              <a:tailEnd type="none" w="med" len="med"/>
            </a:ln>
          </p:spPr>
          <p:txBody>
            <a:bodyPr lIns="91433" tIns="91433" rIns="91433" bIns="91433" anchor="ctr" anchorCtr="0">
              <a:noAutofit/>
            </a:bodyPr>
            <a:lstStyle/>
            <a:p>
              <a:r>
                <a:rPr lang="nl-BE" sz="2400" dirty="0"/>
                <a:t>Jun</a:t>
              </a:r>
              <a:endParaRPr sz="2400" dirty="0"/>
            </a:p>
          </p:txBody>
        </p:sp>
        <p:sp>
          <p:nvSpPr>
            <p:cNvPr id="54" name="Vijfhoek 53"/>
            <p:cNvSpPr/>
            <p:nvPr/>
          </p:nvSpPr>
          <p:spPr>
            <a:xfrm rot="5400000">
              <a:off x="9957984" y="3288468"/>
              <a:ext cx="962169" cy="893819"/>
            </a:xfrm>
            <a:prstGeom prst="homePlate">
              <a:avLst>
                <a:gd name="adj" fmla="val 31159"/>
              </a:avLst>
            </a:prstGeom>
            <a:solidFill>
              <a:srgbClr val="E2B634"/>
            </a:solidFill>
            <a:ln>
              <a:no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nl-BE" sz="1200" dirty="0"/>
                <a:t>8</a:t>
              </a:r>
            </a:p>
          </p:txBody>
        </p:sp>
        <p:sp>
          <p:nvSpPr>
            <p:cNvPr id="33" name="Vijfhoek 32"/>
            <p:cNvSpPr/>
            <p:nvPr/>
          </p:nvSpPr>
          <p:spPr>
            <a:xfrm rot="5400000">
              <a:off x="2030359" y="3296862"/>
              <a:ext cx="962169" cy="893819"/>
            </a:xfrm>
            <a:prstGeom prst="homePlate">
              <a:avLst>
                <a:gd name="adj" fmla="val 31159"/>
              </a:avLst>
            </a:prstGeom>
            <a:solidFill>
              <a:srgbClr val="E2B634"/>
            </a:solidFill>
            <a:ln>
              <a:no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nl-BE" sz="1200" dirty="0"/>
                <a:t>1</a:t>
              </a:r>
            </a:p>
          </p:txBody>
        </p:sp>
        <p:sp>
          <p:nvSpPr>
            <p:cNvPr id="34" name="Vijfhoek 33"/>
            <p:cNvSpPr/>
            <p:nvPr/>
          </p:nvSpPr>
          <p:spPr>
            <a:xfrm rot="5400000">
              <a:off x="3101959" y="3302791"/>
              <a:ext cx="944908" cy="899224"/>
            </a:xfrm>
            <a:prstGeom prst="homePlate">
              <a:avLst>
                <a:gd name="adj" fmla="val 31159"/>
              </a:avLst>
            </a:prstGeom>
            <a:solidFill>
              <a:srgbClr val="E2B634"/>
            </a:solidFill>
            <a:ln>
              <a:no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nl-BE" sz="1200" dirty="0"/>
                <a:t>2</a:t>
              </a:r>
            </a:p>
          </p:txBody>
        </p:sp>
        <p:sp>
          <p:nvSpPr>
            <p:cNvPr id="35" name="Vijfhoek 34"/>
            <p:cNvSpPr/>
            <p:nvPr/>
          </p:nvSpPr>
          <p:spPr>
            <a:xfrm rot="5400000">
              <a:off x="4110648" y="3284405"/>
              <a:ext cx="1011221" cy="869684"/>
            </a:xfrm>
            <a:prstGeom prst="homePlate">
              <a:avLst>
                <a:gd name="adj" fmla="val 31159"/>
              </a:avLst>
            </a:prstGeom>
            <a:solidFill>
              <a:srgbClr val="E2B634"/>
            </a:solidFill>
            <a:ln>
              <a:no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nl-BE" sz="1200" dirty="0"/>
                <a:t>3</a:t>
              </a:r>
            </a:p>
          </p:txBody>
        </p:sp>
        <p:sp>
          <p:nvSpPr>
            <p:cNvPr id="36" name="Vijfhoek 35"/>
            <p:cNvSpPr/>
            <p:nvPr/>
          </p:nvSpPr>
          <p:spPr>
            <a:xfrm rot="5400000">
              <a:off x="5203857" y="3296862"/>
              <a:ext cx="962169" cy="893819"/>
            </a:xfrm>
            <a:prstGeom prst="homePlate">
              <a:avLst>
                <a:gd name="adj" fmla="val 31159"/>
              </a:avLst>
            </a:prstGeom>
            <a:solidFill>
              <a:srgbClr val="E2B634"/>
            </a:solidFill>
            <a:ln>
              <a:no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nl-BE" sz="1200" dirty="0"/>
                <a:t>4</a:t>
              </a:r>
            </a:p>
          </p:txBody>
        </p:sp>
        <p:sp>
          <p:nvSpPr>
            <p:cNvPr id="37" name="Vijfhoek 36"/>
            <p:cNvSpPr/>
            <p:nvPr/>
          </p:nvSpPr>
          <p:spPr>
            <a:xfrm rot="5400000">
              <a:off x="6231717" y="3254878"/>
              <a:ext cx="1032908" cy="907049"/>
            </a:xfrm>
            <a:prstGeom prst="homePlate">
              <a:avLst>
                <a:gd name="adj" fmla="val 31159"/>
              </a:avLst>
            </a:prstGeom>
            <a:solidFill>
              <a:srgbClr val="E2B634"/>
            </a:solidFill>
            <a:ln>
              <a:no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nl-BE" sz="1200" dirty="0"/>
                <a:t>5</a:t>
              </a:r>
            </a:p>
          </p:txBody>
        </p:sp>
        <p:sp>
          <p:nvSpPr>
            <p:cNvPr id="38" name="Vijfhoek 37"/>
            <p:cNvSpPr/>
            <p:nvPr/>
          </p:nvSpPr>
          <p:spPr>
            <a:xfrm rot="5400000">
              <a:off x="7314456" y="3311632"/>
              <a:ext cx="970564" cy="855886"/>
            </a:xfrm>
            <a:prstGeom prst="homePlate">
              <a:avLst>
                <a:gd name="adj" fmla="val 31159"/>
              </a:avLst>
            </a:prstGeom>
            <a:solidFill>
              <a:srgbClr val="E2B634"/>
            </a:solidFill>
            <a:ln>
              <a:no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nl-BE" sz="1200" dirty="0"/>
                <a:t>6</a:t>
              </a:r>
            </a:p>
          </p:txBody>
        </p:sp>
        <p:pic>
          <p:nvPicPr>
            <p:cNvPr id="14" name="Afbeelding 1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74847"/>
            <a:stretch/>
          </p:blipFill>
          <p:spPr>
            <a:xfrm>
              <a:off x="2088804" y="2194126"/>
              <a:ext cx="917616" cy="824778"/>
            </a:xfrm>
            <a:prstGeom prst="rect">
              <a:avLst/>
            </a:prstGeom>
          </p:spPr>
        </p:pic>
        <p:pic>
          <p:nvPicPr>
            <p:cNvPr id="18" name="Afbeelding 1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30824" r="48381"/>
            <a:stretch/>
          </p:blipFill>
          <p:spPr>
            <a:xfrm>
              <a:off x="4325176" y="2442002"/>
              <a:ext cx="662825" cy="720614"/>
            </a:xfrm>
            <a:prstGeom prst="rect">
              <a:avLst/>
            </a:prstGeom>
          </p:spPr>
        </p:pic>
        <p:pic>
          <p:nvPicPr>
            <p:cNvPr id="19" name="Afbeelding 18"/>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l="53487" r="20737"/>
            <a:stretch/>
          </p:blipFill>
          <p:spPr>
            <a:xfrm>
              <a:off x="5107466" y="2339121"/>
              <a:ext cx="1075486" cy="943312"/>
            </a:xfrm>
            <a:prstGeom prst="rect">
              <a:avLst/>
            </a:prstGeom>
          </p:spPr>
        </p:pic>
        <p:sp>
          <p:nvSpPr>
            <p:cNvPr id="23" name="Tekstvak 22"/>
            <p:cNvSpPr txBox="1"/>
            <p:nvPr/>
          </p:nvSpPr>
          <p:spPr>
            <a:xfrm>
              <a:off x="1956278" y="1664713"/>
              <a:ext cx="1108771" cy="461665"/>
            </a:xfrm>
            <a:prstGeom prst="rect">
              <a:avLst/>
            </a:prstGeom>
            <a:noFill/>
          </p:spPr>
          <p:txBody>
            <a:bodyPr wrap="square" rtlCol="0">
              <a:spAutoFit/>
            </a:bodyPr>
            <a:lstStyle/>
            <a:p>
              <a:pPr algn="ctr"/>
              <a:r>
                <a:rPr lang="nl-BE" sz="1200" dirty="0"/>
                <a:t>Van realiteit naar leerdoel</a:t>
              </a:r>
            </a:p>
          </p:txBody>
        </p:sp>
        <p:sp>
          <p:nvSpPr>
            <p:cNvPr id="55" name="Tekstvak 54"/>
            <p:cNvSpPr txBox="1"/>
            <p:nvPr/>
          </p:nvSpPr>
          <p:spPr>
            <a:xfrm>
              <a:off x="4043711" y="1580896"/>
              <a:ext cx="1108771" cy="830997"/>
            </a:xfrm>
            <a:prstGeom prst="rect">
              <a:avLst/>
            </a:prstGeom>
            <a:noFill/>
          </p:spPr>
          <p:txBody>
            <a:bodyPr wrap="square" rtlCol="0">
              <a:spAutoFit/>
            </a:bodyPr>
            <a:lstStyle/>
            <a:p>
              <a:pPr algn="ctr"/>
              <a:r>
                <a:rPr lang="nl-BE" sz="1200" dirty="0"/>
                <a:t>Op zoek naar kennis en andere hulpbronnen</a:t>
              </a:r>
            </a:p>
          </p:txBody>
        </p:sp>
        <p:sp>
          <p:nvSpPr>
            <p:cNvPr id="56" name="Tekstvak 55"/>
            <p:cNvSpPr txBox="1"/>
            <p:nvPr/>
          </p:nvSpPr>
          <p:spPr>
            <a:xfrm>
              <a:off x="5138893" y="1529508"/>
              <a:ext cx="1108771" cy="830997"/>
            </a:xfrm>
            <a:prstGeom prst="rect">
              <a:avLst/>
            </a:prstGeom>
            <a:noFill/>
          </p:spPr>
          <p:txBody>
            <a:bodyPr wrap="square" rtlCol="0">
              <a:spAutoFit/>
            </a:bodyPr>
            <a:lstStyle/>
            <a:p>
              <a:pPr algn="ctr"/>
              <a:r>
                <a:rPr lang="nl-BE" sz="1200" dirty="0"/>
                <a:t>De stem van ouders en leerlingen centraal</a:t>
              </a:r>
            </a:p>
          </p:txBody>
        </p:sp>
      </p:grpSp>
      <p:sp>
        <p:nvSpPr>
          <p:cNvPr id="13" name="Titel 12"/>
          <p:cNvSpPr>
            <a:spLocks noGrp="1"/>
          </p:cNvSpPr>
          <p:nvPr>
            <p:ph type="title"/>
          </p:nvPr>
        </p:nvSpPr>
        <p:spPr>
          <a:xfrm>
            <a:off x="267350" y="81401"/>
            <a:ext cx="11924649" cy="1539470"/>
          </a:xfrm>
        </p:spPr>
        <p:txBody>
          <a:bodyPr/>
          <a:lstStyle/>
          <a:p>
            <a:r>
              <a:rPr lang="nl-NL" b="0" dirty="0">
                <a:ea typeface="Poiret One" charset="0"/>
                <a:cs typeface="Poiret One" charset="0"/>
              </a:rPr>
              <a:t>Professionaliseringstraject voor leerkrachten</a:t>
            </a:r>
            <a:endParaRPr lang="nl-BE" b="0" dirty="0">
              <a:ea typeface="Poiret One" charset="0"/>
              <a:cs typeface="Poiret One" charset="0"/>
            </a:endParaRPr>
          </a:p>
        </p:txBody>
      </p:sp>
      <p:sp>
        <p:nvSpPr>
          <p:cNvPr id="39" name="Rechthoek 38"/>
          <p:cNvSpPr/>
          <p:nvPr/>
        </p:nvSpPr>
        <p:spPr>
          <a:xfrm>
            <a:off x="6412053" y="1921358"/>
            <a:ext cx="903396" cy="1881656"/>
          </a:xfrm>
          <a:prstGeom prst="rect">
            <a:avLst/>
          </a:prstGeom>
          <a:gradFill flip="none" rotWithShape="1">
            <a:gsLst>
              <a:gs pos="0">
                <a:srgbClr val="E8C562"/>
              </a:gs>
              <a:gs pos="50000">
                <a:srgbClr val="E2B634">
                  <a:tint val="44500"/>
                  <a:satMod val="160000"/>
                </a:srgbClr>
              </a:gs>
              <a:gs pos="100000">
                <a:srgbClr val="FFF7EB"/>
              </a:gs>
            </a:gsLst>
            <a:lin ang="162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pic>
        <p:nvPicPr>
          <p:cNvPr id="40" name="Afbeelding 39"/>
          <p:cNvPicPr>
            <a:picLocks noChangeAspect="1"/>
          </p:cNvPicPr>
          <p:nvPr/>
        </p:nvPicPr>
        <p:blipFill rotWithShape="1">
          <a:blip r:embed="rId9">
            <a:grayscl/>
          </a:blip>
          <a:srcRect/>
          <a:stretch/>
        </p:blipFill>
        <p:spPr>
          <a:xfrm>
            <a:off x="6469327" y="2822873"/>
            <a:ext cx="798259" cy="798259"/>
          </a:xfrm>
          <a:prstGeom prst="rect">
            <a:avLst/>
          </a:prstGeom>
          <a:noFill/>
        </p:spPr>
      </p:pic>
      <p:sp>
        <p:nvSpPr>
          <p:cNvPr id="41" name="Rechthoek 40"/>
          <p:cNvSpPr/>
          <p:nvPr/>
        </p:nvSpPr>
        <p:spPr>
          <a:xfrm>
            <a:off x="3243880" y="1929455"/>
            <a:ext cx="894128" cy="1874314"/>
          </a:xfrm>
          <a:prstGeom prst="rect">
            <a:avLst/>
          </a:prstGeom>
          <a:gradFill flip="none" rotWithShape="1">
            <a:gsLst>
              <a:gs pos="0">
                <a:srgbClr val="E8C562"/>
              </a:gs>
              <a:gs pos="50000">
                <a:srgbClr val="E2B634">
                  <a:tint val="44500"/>
                  <a:satMod val="160000"/>
                </a:srgbClr>
              </a:gs>
              <a:gs pos="100000">
                <a:srgbClr val="FFF7EB"/>
              </a:gs>
            </a:gsLst>
            <a:lin ang="162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pic>
        <p:nvPicPr>
          <p:cNvPr id="43" name="Afbeelding 42"/>
          <p:cNvPicPr>
            <a:picLocks noChangeAspect="1"/>
          </p:cNvPicPr>
          <p:nvPr/>
        </p:nvPicPr>
        <p:blipFill>
          <a:blip r:embed="rId10">
            <a:extLst>
              <a:ext uri="{BEBA8EAE-BF5A-486C-A8C5-ECC9F3942E4B}">
                <a14:imgProps xmlns:a14="http://schemas.microsoft.com/office/drawing/2010/main">
                  <a14:imgLayer r:embed="rId11">
                    <a14:imgEffect>
                      <a14:brightnessContrast bright="40000" contrast="-20000"/>
                    </a14:imgEffect>
                  </a14:imgLayer>
                </a14:imgProps>
              </a:ext>
            </a:extLst>
          </a:blip>
          <a:stretch>
            <a:fillRect/>
          </a:stretch>
        </p:blipFill>
        <p:spPr>
          <a:xfrm>
            <a:off x="3454448" y="2820234"/>
            <a:ext cx="593810" cy="761566"/>
          </a:xfrm>
          <a:prstGeom prst="rect">
            <a:avLst/>
          </a:prstGeom>
        </p:spPr>
      </p:pic>
      <p:sp>
        <p:nvSpPr>
          <p:cNvPr id="45" name="Tekstvak 44"/>
          <p:cNvSpPr txBox="1"/>
          <p:nvPr/>
        </p:nvSpPr>
        <p:spPr>
          <a:xfrm>
            <a:off x="3160181" y="2095444"/>
            <a:ext cx="1070515" cy="646331"/>
          </a:xfrm>
          <a:prstGeom prst="rect">
            <a:avLst/>
          </a:prstGeom>
          <a:noFill/>
        </p:spPr>
        <p:txBody>
          <a:bodyPr wrap="square" rtlCol="0">
            <a:spAutoFit/>
          </a:bodyPr>
          <a:lstStyle/>
          <a:p>
            <a:pPr algn="ctr"/>
            <a:r>
              <a:rPr lang="nl-BE" sz="1200" dirty="0"/>
              <a:t>De doelen scherper in beeld</a:t>
            </a:r>
          </a:p>
        </p:txBody>
      </p:sp>
      <p:sp>
        <p:nvSpPr>
          <p:cNvPr id="46" name="Tekstvak 45"/>
          <p:cNvSpPr txBox="1"/>
          <p:nvPr/>
        </p:nvSpPr>
        <p:spPr>
          <a:xfrm>
            <a:off x="6331864" y="2084199"/>
            <a:ext cx="1108771" cy="461665"/>
          </a:xfrm>
          <a:prstGeom prst="rect">
            <a:avLst/>
          </a:prstGeom>
          <a:noFill/>
        </p:spPr>
        <p:txBody>
          <a:bodyPr wrap="square" rtlCol="0">
            <a:spAutoFit/>
          </a:bodyPr>
          <a:lstStyle/>
          <a:p>
            <a:pPr algn="ctr"/>
            <a:r>
              <a:rPr lang="nl-BE" sz="1200" dirty="0"/>
              <a:t>Eigen acties </a:t>
            </a:r>
          </a:p>
          <a:p>
            <a:pPr algn="ctr"/>
            <a:r>
              <a:rPr lang="nl-BE" sz="1200" dirty="0"/>
              <a:t>in de praktijk</a:t>
            </a:r>
          </a:p>
        </p:txBody>
      </p:sp>
      <p:sp>
        <p:nvSpPr>
          <p:cNvPr id="16" name="Afgeschuind hoek zelfde zijde rechthoek 15">
            <a:extLst>
              <a:ext uri="{FF2B5EF4-FFF2-40B4-BE49-F238E27FC236}">
                <a16:creationId xmlns:a16="http://schemas.microsoft.com/office/drawing/2014/main" id="{1EEF6B98-4B86-8C48-B456-54BEBD265DEE}"/>
              </a:ext>
            </a:extLst>
          </p:cNvPr>
          <p:cNvSpPr/>
          <p:nvPr/>
        </p:nvSpPr>
        <p:spPr>
          <a:xfrm>
            <a:off x="2177851" y="1638221"/>
            <a:ext cx="1933759" cy="29123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 Doel en realiteit</a:t>
            </a:r>
          </a:p>
        </p:txBody>
      </p:sp>
      <p:sp>
        <p:nvSpPr>
          <p:cNvPr id="51" name="Afgeschuind hoek zelfde zijde rechthoek 50">
            <a:extLst>
              <a:ext uri="{FF2B5EF4-FFF2-40B4-BE49-F238E27FC236}">
                <a16:creationId xmlns:a16="http://schemas.microsoft.com/office/drawing/2014/main" id="{433C469F-B491-8646-B990-A44AE73F565A}"/>
              </a:ext>
            </a:extLst>
          </p:cNvPr>
          <p:cNvSpPr/>
          <p:nvPr/>
        </p:nvSpPr>
        <p:spPr>
          <a:xfrm>
            <a:off x="4297943" y="1652497"/>
            <a:ext cx="3017506" cy="26232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B Hulpbronnen en acties </a:t>
            </a:r>
          </a:p>
        </p:txBody>
      </p:sp>
      <p:sp>
        <p:nvSpPr>
          <p:cNvPr id="59" name="Vijfhoek 58">
            <a:extLst>
              <a:ext uri="{FF2B5EF4-FFF2-40B4-BE49-F238E27FC236}">
                <a16:creationId xmlns:a16="http://schemas.microsoft.com/office/drawing/2014/main" id="{2B4A740C-4BC2-EB4D-BA84-96F4BD688BE4}"/>
              </a:ext>
            </a:extLst>
          </p:cNvPr>
          <p:cNvSpPr/>
          <p:nvPr/>
        </p:nvSpPr>
        <p:spPr>
          <a:xfrm rot="5400000">
            <a:off x="8607496" y="3743184"/>
            <a:ext cx="936515" cy="1056175"/>
          </a:xfrm>
          <a:prstGeom prst="homePlate">
            <a:avLst>
              <a:gd name="adj" fmla="val 23261"/>
            </a:avLst>
          </a:prstGeom>
          <a:solidFill>
            <a:srgbClr val="E2B634"/>
          </a:solidFill>
          <a:ln>
            <a:noFill/>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nl-BE" sz="1200" dirty="0"/>
              <a:t>7</a:t>
            </a:r>
          </a:p>
        </p:txBody>
      </p:sp>
      <p:sp>
        <p:nvSpPr>
          <p:cNvPr id="42" name="Ovaal 41">
            <a:extLst>
              <a:ext uri="{FF2B5EF4-FFF2-40B4-BE49-F238E27FC236}">
                <a16:creationId xmlns:a16="http://schemas.microsoft.com/office/drawing/2014/main" id="{08E05AF3-AFB2-724E-AC1B-92C88BD8A804}"/>
              </a:ext>
            </a:extLst>
          </p:cNvPr>
          <p:cNvSpPr/>
          <p:nvPr/>
        </p:nvSpPr>
        <p:spPr>
          <a:xfrm>
            <a:off x="6177377" y="1622265"/>
            <a:ext cx="1408497" cy="38165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39811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4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432DF-B2CC-4686-95F3-43BC80646AC8}"/>
              </a:ext>
            </a:extLst>
          </p:cNvPr>
          <p:cNvSpPr>
            <a:spLocks noGrp="1"/>
          </p:cNvSpPr>
          <p:nvPr>
            <p:ph type="title"/>
          </p:nvPr>
        </p:nvSpPr>
        <p:spPr/>
        <p:txBody>
          <a:bodyPr/>
          <a:lstStyle/>
          <a:p>
            <a:r>
              <a:rPr lang="nl-BE" dirty="0"/>
              <a:t>Professionalisering voor leerkrachten</a:t>
            </a:r>
          </a:p>
        </p:txBody>
      </p:sp>
      <p:pic>
        <p:nvPicPr>
          <p:cNvPr id="5" name="Tijdelijke aanduiding voor inhoud 4">
            <a:extLst>
              <a:ext uri="{FF2B5EF4-FFF2-40B4-BE49-F238E27FC236}">
                <a16:creationId xmlns:a16="http://schemas.microsoft.com/office/drawing/2014/main" id="{E6B1476C-9ABF-4AF0-B126-A97D4D207B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6925" y="1517579"/>
            <a:ext cx="8027431" cy="4659384"/>
          </a:xfrm>
        </p:spPr>
      </p:pic>
    </p:spTree>
    <p:extLst>
      <p:ext uri="{BB962C8B-B14F-4D97-AF65-F5344CB8AC3E}">
        <p14:creationId xmlns:p14="http://schemas.microsoft.com/office/powerpoint/2010/main" val="591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627" y="333285"/>
            <a:ext cx="6130383" cy="1325563"/>
          </a:xfrm>
        </p:spPr>
        <p:txBody>
          <a:bodyPr>
            <a:normAutofit fontScale="90000"/>
          </a:bodyPr>
          <a:lstStyle/>
          <a:p>
            <a:r>
              <a:rPr lang="nl-BE" sz="4000" dirty="0"/>
              <a:t>1. Tuimelen en buitelen: hoe voel ik mij bij mijn leerweg?</a:t>
            </a:r>
          </a:p>
        </p:txBody>
      </p:sp>
      <p:sp>
        <p:nvSpPr>
          <p:cNvPr id="3" name="Tijdelijke aanduiding voor inhoud 2"/>
          <p:cNvSpPr>
            <a:spLocks noGrp="1"/>
          </p:cNvSpPr>
          <p:nvPr>
            <p:ph idx="1"/>
          </p:nvPr>
        </p:nvSpPr>
        <p:spPr/>
        <p:txBody>
          <a:bodyPr/>
          <a:lstStyle/>
          <a:p>
            <a:pPr marL="0" indent="0">
              <a:buNone/>
            </a:pPr>
            <a:r>
              <a:rPr lang="nl-BE" dirty="0"/>
              <a:t> </a:t>
            </a:r>
          </a:p>
        </p:txBody>
      </p:sp>
      <p:sp>
        <p:nvSpPr>
          <p:cNvPr id="5" name="Wolk 4"/>
          <p:cNvSpPr/>
          <p:nvPr/>
        </p:nvSpPr>
        <p:spPr>
          <a:xfrm>
            <a:off x="606187" y="1958685"/>
            <a:ext cx="5160236" cy="4534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Je werkte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aan een  eerste stap/actie in de richting van je doel…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Hoe voel je je bij wat je uitprobeerde en/of leerde?</a:t>
            </a: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Wat heb jij nu nodig?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Waar ben je naar op zoek?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Kies een beeld waarin je dit herkent.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Afbeelding 5"/>
          <p:cNvPicPr>
            <a:picLocks noChangeAspect="1"/>
          </p:cNvPicPr>
          <p:nvPr/>
        </p:nvPicPr>
        <p:blipFill>
          <a:blip r:embed="rId3"/>
          <a:stretch>
            <a:fillRect/>
          </a:stretch>
        </p:blipFill>
        <p:spPr>
          <a:xfrm>
            <a:off x="6131884" y="365125"/>
            <a:ext cx="2619375" cy="1743075"/>
          </a:xfrm>
          <a:prstGeom prst="rect">
            <a:avLst/>
          </a:prstGeom>
        </p:spPr>
      </p:pic>
      <p:pic>
        <p:nvPicPr>
          <p:cNvPr id="7" name="Afbeelding 6"/>
          <p:cNvPicPr>
            <a:picLocks noChangeAspect="1"/>
          </p:cNvPicPr>
          <p:nvPr/>
        </p:nvPicPr>
        <p:blipFill>
          <a:blip r:embed="rId4"/>
          <a:stretch>
            <a:fillRect/>
          </a:stretch>
        </p:blipFill>
        <p:spPr>
          <a:xfrm>
            <a:off x="9116720" y="260952"/>
            <a:ext cx="2469094" cy="1847248"/>
          </a:xfrm>
          <a:prstGeom prst="rect">
            <a:avLst/>
          </a:prstGeom>
        </p:spPr>
      </p:pic>
      <p:pic>
        <p:nvPicPr>
          <p:cNvPr id="8" name="Tijdelijke aanduiding voor inhoud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8640" y="2486168"/>
            <a:ext cx="2466975" cy="1644651"/>
          </a:xfrm>
          <a:prstGeom prst="rect">
            <a:avLst/>
          </a:prstGeom>
        </p:spPr>
      </p:pic>
      <p:pic>
        <p:nvPicPr>
          <p:cNvPr id="10" name="Afbeelding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8200" y="2486168"/>
            <a:ext cx="2254994" cy="1691246"/>
          </a:xfrm>
          <a:prstGeom prst="rect">
            <a:avLst/>
          </a:prstGeom>
        </p:spPr>
      </p:pic>
      <p:pic>
        <p:nvPicPr>
          <p:cNvPr id="11" name="Afbeelding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16270" y="4454913"/>
            <a:ext cx="2137530" cy="1722050"/>
          </a:xfrm>
          <a:prstGeom prst="rect">
            <a:avLst/>
          </a:prstGeom>
        </p:spPr>
      </p:pic>
      <p:pic>
        <p:nvPicPr>
          <p:cNvPr id="12" name="Afbeelding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46286" y="4501757"/>
            <a:ext cx="2239137" cy="1675206"/>
          </a:xfrm>
          <a:prstGeom prst="rect">
            <a:avLst/>
          </a:prstGeom>
        </p:spPr>
      </p:pic>
    </p:spTree>
    <p:extLst>
      <p:ext uri="{BB962C8B-B14F-4D97-AF65-F5344CB8AC3E}">
        <p14:creationId xmlns:p14="http://schemas.microsoft.com/office/powerpoint/2010/main" val="382157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6676" y="1447045"/>
            <a:ext cx="5725324" cy="5410955"/>
          </a:xfrm>
          <a:prstGeom prst="rect">
            <a:avLst/>
          </a:prstGeom>
        </p:spPr>
      </p:pic>
      <p:pic>
        <p:nvPicPr>
          <p:cNvPr id="13" name="Afbeelding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66098"/>
            <a:ext cx="5963482" cy="5391902"/>
          </a:xfrm>
          <a:prstGeom prst="rect">
            <a:avLst/>
          </a:prstGeom>
        </p:spPr>
      </p:pic>
      <p:sp>
        <p:nvSpPr>
          <p:cNvPr id="14" name="Titel 1"/>
          <p:cNvSpPr txBox="1">
            <a:spLocks/>
          </p:cNvSpPr>
          <p:nvPr/>
        </p:nvSpPr>
        <p:spPr>
          <a:xfrm>
            <a:off x="467525" y="228600"/>
            <a:ext cx="11448250" cy="133992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Poiret One" panose="020000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prstClr val="black">
                    <a:lumMod val="75000"/>
                    <a:lumOff val="25000"/>
                  </a:prstClr>
                </a:solidFill>
                <a:effectLst/>
                <a:uLnTx/>
                <a:uFillTx/>
                <a:latin typeface="Roboto"/>
              </a:rPr>
              <a:t>1. </a:t>
            </a:r>
            <a:r>
              <a:rPr lang="nl-BE" sz="4000" dirty="0">
                <a:solidFill>
                  <a:prstClr val="black">
                    <a:lumMod val="75000"/>
                    <a:lumOff val="25000"/>
                  </a:prstClr>
                </a:solidFill>
                <a:latin typeface="Roboto"/>
              </a:rPr>
              <a:t>Tuimelen en buitelen: hoe voel ik mij bij mijn leerweg?</a:t>
            </a:r>
            <a:endParaRPr kumimoji="0" lang="nl-NL" sz="4000" b="1" i="0" u="none" strike="noStrike" kern="1200" cap="none" spc="0" normalizeH="0" baseline="0" noProof="0" dirty="0">
              <a:ln>
                <a:noFill/>
              </a:ln>
              <a:solidFill>
                <a:prstClr val="black">
                  <a:lumMod val="75000"/>
                  <a:lumOff val="25000"/>
                </a:prstClr>
              </a:solidFill>
              <a:effectLst/>
              <a:uLnTx/>
              <a:uFillTx/>
              <a:latin typeface="Roboto"/>
            </a:endParaRPr>
          </a:p>
        </p:txBody>
      </p:sp>
    </p:spTree>
    <p:extLst>
      <p:ext uri="{BB962C8B-B14F-4D97-AF65-F5344CB8AC3E}">
        <p14:creationId xmlns:p14="http://schemas.microsoft.com/office/powerpoint/2010/main" val="240276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4993" y="1159689"/>
            <a:ext cx="5963482" cy="5344271"/>
          </a:xfrm>
          <a:prstGeom prst="rect">
            <a:avLst/>
          </a:prstGeom>
        </p:spPr>
      </p:pic>
      <p:sp>
        <p:nvSpPr>
          <p:cNvPr id="6" name="Titel 1">
            <a:extLst>
              <a:ext uri="{FF2B5EF4-FFF2-40B4-BE49-F238E27FC236}">
                <a16:creationId xmlns:a16="http://schemas.microsoft.com/office/drawing/2014/main" id="{515FCC90-0C49-3945-AD8B-50847266C264}"/>
              </a:ext>
            </a:extLst>
          </p:cNvPr>
          <p:cNvSpPr>
            <a:spLocks noGrp="1"/>
          </p:cNvSpPr>
          <p:nvPr>
            <p:ph type="title"/>
          </p:nvPr>
        </p:nvSpPr>
        <p:spPr>
          <a:xfrm>
            <a:off x="152400" y="62726"/>
            <a:ext cx="11887200" cy="1096963"/>
          </a:xfrm>
        </p:spPr>
        <p:txBody>
          <a:bodyPr>
            <a:normAutofit fontScale="90000"/>
          </a:bodyPr>
          <a:lstStyle/>
          <a:p>
            <a:r>
              <a:rPr lang="nl-BE" sz="4000" dirty="0"/>
              <a:t>1. Tuimelen en buitelen: hoe voel ik mij bij mijn leerweg?</a:t>
            </a:r>
          </a:p>
        </p:txBody>
      </p:sp>
    </p:spTree>
    <p:extLst>
      <p:ext uri="{BB962C8B-B14F-4D97-AF65-F5344CB8AC3E}">
        <p14:creationId xmlns:p14="http://schemas.microsoft.com/office/powerpoint/2010/main" val="204889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57200" y="91569"/>
            <a:ext cx="10436673" cy="707886"/>
          </a:xfrm>
          <a:prstGeom prst="rect">
            <a:avLst/>
          </a:prstGeom>
          <a:noFill/>
          <a:ln>
            <a:noFill/>
          </a:ln>
        </p:spPr>
        <p:txBody>
          <a:bodyPr wrap="square" rtlCol="0">
            <a:spAutoFit/>
          </a:bodyPr>
          <a:lstStyle/>
          <a:p>
            <a:r>
              <a:rPr lang="nl-NL" sz="4000" b="1" dirty="0">
                <a:solidFill>
                  <a:prstClr val="black">
                    <a:lumMod val="75000"/>
                    <a:lumOff val="25000"/>
                  </a:prstClr>
                </a:solidFill>
                <a:latin typeface="Roboto"/>
              </a:rPr>
              <a:t>2. Observeren om te leren: </a:t>
            </a:r>
            <a:r>
              <a:rPr lang="nl-NL" sz="4000" b="1" dirty="0" err="1">
                <a:solidFill>
                  <a:prstClr val="black">
                    <a:lumMod val="75000"/>
                    <a:lumOff val="25000"/>
                  </a:prstClr>
                </a:solidFill>
                <a:latin typeface="Roboto"/>
              </a:rPr>
              <a:t>beeldcoaching</a:t>
            </a:r>
            <a:endParaRPr lang="nl-NL" sz="4000" b="1" dirty="0">
              <a:solidFill>
                <a:prstClr val="black">
                  <a:lumMod val="75000"/>
                  <a:lumOff val="25000"/>
                </a:prstClr>
              </a:solidFill>
              <a:latin typeface="Roboto"/>
            </a:endParaRPr>
          </a:p>
        </p:txBody>
      </p:sp>
      <p:sp>
        <p:nvSpPr>
          <p:cNvPr id="6" name="Tekstvak 5"/>
          <p:cNvSpPr txBox="1"/>
          <p:nvPr/>
        </p:nvSpPr>
        <p:spPr>
          <a:xfrm>
            <a:off x="3028950" y="799455"/>
            <a:ext cx="9163050" cy="59615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1" u="sng" strike="noStrike" kern="1200" cap="none" spc="0" normalizeH="0" baseline="0" noProof="0" dirty="0">
                <a:ln>
                  <a:noFill/>
                </a:ln>
                <a:solidFill>
                  <a:prstClr val="black"/>
                </a:solidFill>
                <a:effectLst/>
                <a:uLnTx/>
                <a:uFillTx/>
                <a:latin typeface="Calibri" panose="020F0502020204030204"/>
                <a:ea typeface="+mn-ea"/>
                <a:cs typeface="+mn-cs"/>
              </a:rPr>
              <a:t>Aanbrenger: </a:t>
            </a:r>
            <a:endParaRPr kumimoji="0" lang="nl-BE"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Wat was je </a:t>
            </a:r>
            <a:r>
              <a:rPr lang="nl-BE" b="1" dirty="0">
                <a:latin typeface="Calibri" panose="020F0502020204030204" pitchFamily="34" charset="0"/>
                <a:ea typeface="Calibri" panose="020F0502020204030204" pitchFamily="34" charset="0"/>
                <a:cs typeface="Times New Roman" panose="02020603050405020304" pitchFamily="18" charset="0"/>
              </a:rPr>
              <a:t>leervraag/doel</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cfr</a:t>
            </a:r>
            <a:r>
              <a:rPr lang="nl-BE" dirty="0">
                <a:latin typeface="Calibri" panose="020F0502020204030204" pitchFamily="34" charset="0"/>
                <a:ea typeface="Calibri" panose="020F0502020204030204" pitchFamily="34" charset="0"/>
                <a:cs typeface="Times New Roman" panose="02020603050405020304" pitchFamily="18" charset="0"/>
              </a:rPr>
              <a:t>. groeibundel)</a:t>
            </a: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Wat heb je </a:t>
            </a:r>
            <a:r>
              <a:rPr lang="nl-BE" b="1" dirty="0">
                <a:latin typeface="Calibri" panose="020F0502020204030204" pitchFamily="34" charset="0"/>
                <a:ea typeface="Calibri" panose="020F0502020204030204" pitchFamily="34" charset="0"/>
                <a:cs typeface="Times New Roman" panose="02020603050405020304" pitchFamily="18" charset="0"/>
              </a:rPr>
              <a:t>gedaan</a:t>
            </a:r>
            <a:r>
              <a:rPr lang="nl-BE" dirty="0">
                <a:latin typeface="Calibri" panose="020F0502020204030204" pitchFamily="34" charset="0"/>
                <a:ea typeface="Calibri" panose="020F0502020204030204" pitchFamily="34" charset="0"/>
                <a:cs typeface="Times New Roman" panose="02020603050405020304" pitchFamily="18" charset="0"/>
              </a:rPr>
              <a:t> om dichter bij dat doel te komen?</a:t>
            </a: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Welke </a:t>
            </a:r>
            <a:r>
              <a:rPr lang="nl-BE" b="1" dirty="0">
                <a:latin typeface="Calibri" panose="020F0502020204030204" pitchFamily="34" charset="0"/>
                <a:ea typeface="Calibri" panose="020F0502020204030204" pitchFamily="34" charset="0"/>
                <a:cs typeface="Times New Roman" panose="02020603050405020304" pitchFamily="18" charset="0"/>
              </a:rPr>
              <a:t>competenties</a:t>
            </a:r>
            <a:r>
              <a:rPr lang="nl-BE" dirty="0">
                <a:latin typeface="Calibri" panose="020F0502020204030204" pitchFamily="34" charset="0"/>
                <a:ea typeface="Calibri" panose="020F0502020204030204" pitchFamily="34" charset="0"/>
                <a:cs typeface="Times New Roman" panose="02020603050405020304" pitchFamily="18" charset="0"/>
              </a:rPr>
              <a:t> voor inclusie heb je daarmee aangescherpt (</a:t>
            </a:r>
            <a:r>
              <a:rPr lang="nl-BE" dirty="0" err="1">
                <a:latin typeface="Calibri" panose="020F0502020204030204" pitchFamily="34" charset="0"/>
                <a:ea typeface="Calibri" panose="020F0502020204030204" pitchFamily="34" charset="0"/>
                <a:cs typeface="Times New Roman" panose="02020603050405020304" pitchFamily="18" charset="0"/>
              </a:rPr>
              <a:t>cfr</a:t>
            </a:r>
            <a:r>
              <a:rPr lang="nl-BE" dirty="0">
                <a:latin typeface="Calibri" panose="020F0502020204030204" pitchFamily="34" charset="0"/>
                <a:ea typeface="Calibri" panose="020F0502020204030204" pitchFamily="34" charset="0"/>
                <a:cs typeface="Times New Roman" panose="02020603050405020304" pitchFamily="18" charset="0"/>
              </a:rPr>
              <a:t>. groeibundel)? Hoe trachtte je een inclusieve leeromgeving te realiseren door</a:t>
            </a:r>
          </a:p>
          <a:p>
            <a:pPr marL="742950" lvl="1" indent="-285750" algn="just">
              <a:lnSpc>
                <a:spcPct val="107000"/>
              </a:lnSpc>
              <a:spcAft>
                <a:spcPts val="0"/>
              </a:spcAft>
              <a:buFont typeface="Arial" panose="020B0604020202020204" pitchFamily="34" charset="0"/>
              <a:buChar char="•"/>
            </a:pPr>
            <a:r>
              <a:rPr lang="nl-BE" dirty="0">
                <a:latin typeface="Calibri" panose="020F0502020204030204" pitchFamily="34" charset="0"/>
                <a:ea typeface="Calibri" panose="020F0502020204030204" pitchFamily="34" charset="0"/>
                <a:cs typeface="Times New Roman" panose="02020603050405020304" pitchFamily="18" charset="0"/>
              </a:rPr>
              <a:t>diversiteit in de klaspraktijk te waarderen en benutten in je interacties met leerlingen en/of in je werkvormen en aanpak?</a:t>
            </a:r>
          </a:p>
          <a:p>
            <a:pPr marL="742950" lvl="1" indent="-285750" algn="just">
              <a:lnSpc>
                <a:spcPct val="107000"/>
              </a:lnSpc>
              <a:spcAft>
                <a:spcPts val="0"/>
              </a:spcAft>
              <a:buFont typeface="Arial" panose="020B0604020202020204" pitchFamily="34" charset="0"/>
              <a:buChar char="•"/>
            </a:pPr>
            <a:r>
              <a:rPr lang="nl-BE" dirty="0">
                <a:latin typeface="Calibri" panose="020F0502020204030204" pitchFamily="34" charset="0"/>
                <a:ea typeface="Calibri" panose="020F0502020204030204" pitchFamily="34" charset="0"/>
                <a:cs typeface="Times New Roman" panose="02020603050405020304" pitchFamily="18" charset="0"/>
              </a:rPr>
              <a:t>verbindend samen te werken met leerlingen, ouders, collega’s, andere interne en/of externe partners?</a:t>
            </a: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Waar ben je </a:t>
            </a:r>
            <a:r>
              <a:rPr lang="nl-BE" b="1" dirty="0">
                <a:latin typeface="Calibri" panose="020F0502020204030204" pitchFamily="34" charset="0"/>
                <a:ea typeface="Calibri" panose="020F0502020204030204" pitchFamily="34" charset="0"/>
                <a:cs typeface="Times New Roman" panose="02020603050405020304" pitchFamily="18" charset="0"/>
              </a:rPr>
              <a:t>tevreden</a:t>
            </a:r>
            <a:r>
              <a:rPr lang="nl-BE" dirty="0">
                <a:latin typeface="Calibri" panose="020F0502020204030204" pitchFamily="34" charset="0"/>
                <a:ea typeface="Calibri" panose="020F0502020204030204" pitchFamily="34" charset="0"/>
                <a:cs typeface="Times New Roman" panose="02020603050405020304" pitchFamily="18" charset="0"/>
              </a:rPr>
              <a:t> over? Wat lukte er al? Welke sterkte(s) ontdekte je bij jezelf?</a:t>
            </a: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Waar liep je </a:t>
            </a:r>
            <a:r>
              <a:rPr lang="nl-BE" b="1" dirty="0">
                <a:latin typeface="Calibri" panose="020F0502020204030204" pitchFamily="34" charset="0"/>
                <a:ea typeface="Calibri" panose="020F0502020204030204" pitchFamily="34" charset="0"/>
                <a:cs typeface="Times New Roman" panose="02020603050405020304" pitchFamily="18" charset="0"/>
              </a:rPr>
              <a:t>tegenaan</a:t>
            </a:r>
            <a:r>
              <a:rPr lang="nl-BE" dirty="0">
                <a:latin typeface="Calibri" panose="020F0502020204030204" pitchFamily="34" charset="0"/>
                <a:ea typeface="Calibri" panose="020F0502020204030204" pitchFamily="34" charset="0"/>
                <a:cs typeface="Times New Roman" panose="02020603050405020304" pitchFamily="18" charset="0"/>
              </a:rPr>
              <a:t>? Wat lukte er nog niet meteen? Welke uitdaging(en) ontdekte je?</a:t>
            </a: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Welke </a:t>
            </a:r>
            <a:r>
              <a:rPr lang="nl-BE" b="1" dirty="0">
                <a:latin typeface="Calibri" panose="020F0502020204030204" pitchFamily="34" charset="0"/>
                <a:ea typeface="Calibri" panose="020F0502020204030204" pitchFamily="34" charset="0"/>
                <a:cs typeface="Times New Roman" panose="02020603050405020304" pitchFamily="18" charset="0"/>
              </a:rPr>
              <a:t>hulpbronnen</a:t>
            </a:r>
            <a:r>
              <a:rPr lang="nl-BE" dirty="0">
                <a:latin typeface="Calibri" panose="020F0502020204030204" pitchFamily="34" charset="0"/>
                <a:ea typeface="Calibri" panose="020F0502020204030204" pitchFamily="34" charset="0"/>
                <a:cs typeface="Times New Roman" panose="02020603050405020304" pitchFamily="18" charset="0"/>
              </a:rPr>
              <a:t> heb je bij je acties benut? Waar ben je nog naar op zoek? </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1" u="sng" strike="noStrike" kern="1200" cap="none" spc="0" normalizeH="0" baseline="0" noProof="0" dirty="0">
                <a:ln>
                  <a:noFill/>
                </a:ln>
                <a:solidFill>
                  <a:prstClr val="black"/>
                </a:solidFill>
                <a:effectLst/>
                <a:uLnTx/>
                <a:uFillTx/>
                <a:latin typeface="Calibri" panose="020F0502020204030204"/>
                <a:ea typeface="+mn-ea"/>
                <a:cs typeface="+mn-cs"/>
              </a:rPr>
              <a:t>Collega(‘s)/ kritische vriend(en): </a:t>
            </a:r>
            <a:endParaRPr kumimoji="0" lang="nl-BE"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Wat </a:t>
            </a:r>
            <a:r>
              <a:rPr lang="nl-BE" b="1" dirty="0">
                <a:latin typeface="Calibri" panose="020F0502020204030204" pitchFamily="34" charset="0"/>
                <a:ea typeface="Calibri" panose="020F0502020204030204" pitchFamily="34" charset="0"/>
                <a:cs typeface="Times New Roman" panose="02020603050405020304" pitchFamily="18" charset="0"/>
              </a:rPr>
              <a:t>waardeer</a:t>
            </a:r>
            <a:r>
              <a:rPr lang="nl-BE" dirty="0">
                <a:latin typeface="Calibri" panose="020F0502020204030204" pitchFamily="34" charset="0"/>
                <a:ea typeface="Calibri" panose="020F0502020204030204" pitchFamily="34" charset="0"/>
                <a:cs typeface="Times New Roman" panose="02020603050405020304" pitchFamily="18" charset="0"/>
              </a:rPr>
              <a:t> je in wat je collega deed en/of zei? </a:t>
            </a: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Welke </a:t>
            </a:r>
            <a:r>
              <a:rPr lang="nl-BE" b="1" dirty="0">
                <a:latin typeface="Calibri" panose="020F0502020204030204" pitchFamily="34" charset="0"/>
                <a:ea typeface="Calibri" panose="020F0502020204030204" pitchFamily="34" charset="0"/>
                <a:cs typeface="Times New Roman" panose="02020603050405020304" pitchFamily="18" charset="0"/>
              </a:rPr>
              <a:t>kritische bedenking</a:t>
            </a:r>
            <a:r>
              <a:rPr lang="nl-BE" dirty="0">
                <a:latin typeface="Calibri" panose="020F0502020204030204" pitchFamily="34" charset="0"/>
                <a:ea typeface="Calibri" panose="020F0502020204030204" pitchFamily="34" charset="0"/>
                <a:cs typeface="Times New Roman" panose="02020603050405020304" pitchFamily="18" charset="0"/>
              </a:rPr>
              <a:t> komt er in je op als je dit ziet en hoort?</a:t>
            </a: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Wat </a:t>
            </a:r>
            <a:r>
              <a:rPr lang="nl-BE" b="1" dirty="0">
                <a:latin typeface="Calibri" panose="020F0502020204030204" pitchFamily="34" charset="0"/>
                <a:ea typeface="Calibri" panose="020F0502020204030204" pitchFamily="34" charset="0"/>
                <a:cs typeface="Times New Roman" panose="02020603050405020304" pitchFamily="18" charset="0"/>
              </a:rPr>
              <a:t>leer je </a:t>
            </a:r>
            <a:r>
              <a:rPr lang="nl-BE" dirty="0">
                <a:latin typeface="Calibri" panose="020F0502020204030204" pitchFamily="34" charset="0"/>
                <a:ea typeface="Calibri" panose="020F0502020204030204" pitchFamily="34" charset="0"/>
                <a:cs typeface="Times New Roman" panose="02020603050405020304" pitchFamily="18" charset="0"/>
              </a:rPr>
              <a:t>hieruit over </a:t>
            </a:r>
            <a:r>
              <a:rPr lang="nl-BE" b="1" dirty="0">
                <a:latin typeface="Calibri" panose="020F0502020204030204" pitchFamily="34" charset="0"/>
                <a:ea typeface="Calibri" panose="020F0502020204030204" pitchFamily="34" charset="0"/>
                <a:cs typeface="Times New Roman" panose="02020603050405020304" pitchFamily="18" charset="0"/>
              </a:rPr>
              <a:t>wat werkt</a:t>
            </a:r>
            <a:r>
              <a:rPr lang="nl-BE" dirty="0">
                <a:latin typeface="Calibri" panose="020F0502020204030204" pitchFamily="34" charset="0"/>
                <a:ea typeface="Calibri" panose="020F0502020204030204" pitchFamily="34" charset="0"/>
                <a:cs typeface="Times New Roman" panose="02020603050405020304" pitchFamily="18" charset="0"/>
              </a:rPr>
              <a:t> om kwaliteitsvol onderwijs mogelijk te maken voor </a:t>
            </a:r>
            <a:r>
              <a:rPr lang="nl-BE" dirty="0" err="1">
                <a:latin typeface="Calibri" panose="020F0502020204030204" pitchFamily="34" charset="0"/>
                <a:ea typeface="Calibri" panose="020F0502020204030204" pitchFamily="34" charset="0"/>
                <a:cs typeface="Times New Roman" panose="02020603050405020304" pitchFamily="18" charset="0"/>
              </a:rPr>
              <a:t>àlle</a:t>
            </a:r>
            <a:r>
              <a:rPr lang="nl-BE" dirty="0">
                <a:latin typeface="Calibri" panose="020F0502020204030204" pitchFamily="34" charset="0"/>
                <a:ea typeface="Calibri" panose="020F0502020204030204" pitchFamily="34" charset="0"/>
                <a:cs typeface="Times New Roman" panose="02020603050405020304" pitchFamily="18" charset="0"/>
              </a:rPr>
              <a:t> leerlingen?</a:t>
            </a:r>
          </a:p>
          <a:p>
            <a:pPr marL="342900" lvl="0" indent="-342900" algn="just">
              <a:lnSpc>
                <a:spcPct val="107000"/>
              </a:lnSpc>
              <a:spcAft>
                <a:spcPts val="0"/>
              </a:spcAft>
              <a:buFont typeface="Arial" panose="020B0604020202020204" pitchFamily="34" charset="0"/>
              <a:buChar char="•"/>
              <a:tabLst>
                <a:tab pos="457200" algn="l"/>
              </a:tabLst>
            </a:pPr>
            <a:r>
              <a:rPr lang="nl-BE" dirty="0">
                <a:latin typeface="Calibri" panose="020F0502020204030204" pitchFamily="34" charset="0"/>
                <a:ea typeface="Calibri" panose="020F0502020204030204" pitchFamily="34" charset="0"/>
                <a:cs typeface="Times New Roman" panose="02020603050405020304" pitchFamily="18" charset="0"/>
              </a:rPr>
              <a:t>Tot welke </a:t>
            </a:r>
            <a:r>
              <a:rPr lang="nl-BE" b="1" dirty="0">
                <a:latin typeface="Calibri" panose="020F0502020204030204" pitchFamily="34" charset="0"/>
                <a:ea typeface="Calibri" panose="020F0502020204030204" pitchFamily="34" charset="0"/>
                <a:cs typeface="Times New Roman" panose="02020603050405020304" pitchFamily="18" charset="0"/>
              </a:rPr>
              <a:t>bijkomende stap of optie</a:t>
            </a:r>
            <a:r>
              <a:rPr lang="nl-BE" dirty="0">
                <a:latin typeface="Calibri" panose="020F0502020204030204" pitchFamily="34" charset="0"/>
                <a:ea typeface="Calibri" panose="020F0502020204030204" pitchFamily="34" charset="0"/>
                <a:cs typeface="Times New Roman" panose="02020603050405020304" pitchFamily="18" charset="0"/>
              </a:rPr>
              <a:t> zou je je collega willen uitdagen? Wat zou hij volgens jou ook eens anders kunnen aanpakken, of nog kunnen doen als hij er werkelijk voor wil gaan?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Afbeelding 4"/>
          <p:cNvPicPr>
            <a:picLocks noChangeAspect="1"/>
          </p:cNvPicPr>
          <p:nvPr/>
        </p:nvPicPr>
        <p:blipFill>
          <a:blip r:embed="rId3"/>
          <a:stretch>
            <a:fillRect/>
          </a:stretch>
        </p:blipFill>
        <p:spPr>
          <a:xfrm>
            <a:off x="217601" y="1371249"/>
            <a:ext cx="2555990" cy="1914525"/>
          </a:xfrm>
          <a:prstGeom prst="rect">
            <a:avLst/>
          </a:prstGeom>
        </p:spPr>
      </p:pic>
      <p:sp>
        <p:nvSpPr>
          <p:cNvPr id="2" name="Tekstvak 1">
            <a:extLst>
              <a:ext uri="{FF2B5EF4-FFF2-40B4-BE49-F238E27FC236}">
                <a16:creationId xmlns:a16="http://schemas.microsoft.com/office/drawing/2014/main" id="{38884639-9E69-6049-B8B2-2FE098B05490}"/>
              </a:ext>
            </a:extLst>
          </p:cNvPr>
          <p:cNvSpPr txBox="1"/>
          <p:nvPr/>
        </p:nvSpPr>
        <p:spPr>
          <a:xfrm>
            <a:off x="217601" y="3407613"/>
            <a:ext cx="213146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Vertrek van (beeld)materiaal dat illustreert hoe je sinds vorige sessie aan de slag ging in de praktijk. Als je geen beeld hebt: beschrijf welk beeld je had willen hebben of open een clip van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Potential</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436814"/>
      </p:ext>
    </p:extLst>
  </p:cSld>
  <p:clrMapOvr>
    <a:masterClrMapping/>
  </p:clrMapOvr>
</p:sld>
</file>

<file path=ppt/theme/theme1.xml><?xml version="1.0" encoding="utf-8"?>
<a:theme xmlns:a="http://schemas.openxmlformats.org/drawingml/2006/main" name="Potential_sjabloonNieuw">
  <a:themeElements>
    <a:clrScheme name="Potential - Nieuw">
      <a:dk1>
        <a:sysClr val="windowText" lastClr="000000"/>
      </a:dk1>
      <a:lt1>
        <a:sysClr val="window" lastClr="FFFFFF"/>
      </a:lt1>
      <a:dk2>
        <a:srgbClr val="5CD5B0"/>
      </a:dk2>
      <a:lt2>
        <a:srgbClr val="D4F6E8"/>
      </a:lt2>
      <a:accent1>
        <a:srgbClr val="FC7F7A"/>
      </a:accent1>
      <a:accent2>
        <a:srgbClr val="FAD2C8"/>
      </a:accent2>
      <a:accent3>
        <a:srgbClr val="8ECEDD"/>
      </a:accent3>
      <a:accent4>
        <a:srgbClr val="C8E6ED"/>
      </a:accent4>
      <a:accent5>
        <a:srgbClr val="FFD56C"/>
      </a:accent5>
      <a:accent6>
        <a:srgbClr val="FFE4AE"/>
      </a:accent6>
      <a:hlink>
        <a:srgbClr val="3F3F3F"/>
      </a:hlink>
      <a:folHlink>
        <a:srgbClr val="7F7F7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9F7173-06FD-4239-A842-30362CC0399B}" vid="{CBDC0F52-0C59-48D4-BA45-32EBDB1B077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F546402C1B6848AAEAB9054195BBCD" ma:contentTypeVersion="11" ma:contentTypeDescription="Een nieuw document maken." ma:contentTypeScope="" ma:versionID="3a4a90d7decd9e6590428d66c23d1da8">
  <xsd:schema xmlns:xsd="http://www.w3.org/2001/XMLSchema" xmlns:xs="http://www.w3.org/2001/XMLSchema" xmlns:p="http://schemas.microsoft.com/office/2006/metadata/properties" xmlns:ns3="f12e873b-751b-42f8-a191-167fe4f33b1c" xmlns:ns4="89d96fb2-318b-4996-8e2d-29208574d168" targetNamespace="http://schemas.microsoft.com/office/2006/metadata/properties" ma:root="true" ma:fieldsID="c8f842bf729b607b0b6937aea0ae483c" ns3:_="" ns4:_="">
    <xsd:import namespace="f12e873b-751b-42f8-a191-167fe4f33b1c"/>
    <xsd:import namespace="89d96fb2-318b-4996-8e2d-29208574d1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e873b-751b-42f8-a191-167fe4f33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96fb2-318b-4996-8e2d-29208574d16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781B90-9CF6-4B5A-B58E-2C40B78DE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e873b-751b-42f8-a191-167fe4f33b1c"/>
    <ds:schemaRef ds:uri="89d96fb2-318b-4996-8e2d-29208574d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E977E4-12F4-4C8A-9BF9-EEF4590EA57A}">
  <ds:schemaRefs>
    <ds:schemaRef ds:uri="89d96fb2-318b-4996-8e2d-29208574d168"/>
    <ds:schemaRef ds:uri="f12e873b-751b-42f8-a191-167fe4f33b1c"/>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A9582AA-C672-4369-A41B-B62FBFBBEF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Potential_sjabloonNieuw</Template>
  <TotalTime>8289</TotalTime>
  <Words>1297</Words>
  <Application>Microsoft Office PowerPoint</Application>
  <PresentationFormat>Breedbeeld</PresentationFormat>
  <Paragraphs>190</Paragraphs>
  <Slides>19</Slides>
  <Notes>14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Arial</vt:lpstr>
      <vt:lpstr>Calibri</vt:lpstr>
      <vt:lpstr>Calibri Light</vt:lpstr>
      <vt:lpstr>Courier New</vt:lpstr>
      <vt:lpstr>Poiret One</vt:lpstr>
      <vt:lpstr>Ri</vt:lpstr>
      <vt:lpstr>Roboto</vt:lpstr>
      <vt:lpstr>Wingdings</vt:lpstr>
      <vt:lpstr>Potential_sjabloonNieuw</vt:lpstr>
      <vt:lpstr> Eigen acties in de praktijk</vt:lpstr>
      <vt:lpstr>PowerPoint-presentatie</vt:lpstr>
      <vt:lpstr>Doelen</vt:lpstr>
      <vt:lpstr>Professionaliseringstraject voor leerkrachten</vt:lpstr>
      <vt:lpstr>Professionalisering voor leerkrachten</vt:lpstr>
      <vt:lpstr>1. Tuimelen en buitelen: hoe voel ik mij bij mijn leerweg?</vt:lpstr>
      <vt:lpstr>PowerPoint-presentatie</vt:lpstr>
      <vt:lpstr>1. Tuimelen en buitelen: hoe voel ik mij bij mijn leerweg?</vt:lpstr>
      <vt:lpstr>PowerPoint-presentatie</vt:lpstr>
      <vt:lpstr>PowerPoint-presentatie</vt:lpstr>
      <vt:lpstr>PowerPoint-presentatie</vt:lpstr>
      <vt:lpstr>PowerPoint-presentatie</vt:lpstr>
      <vt:lpstr>PowerPoint-presentatie</vt:lpstr>
      <vt:lpstr>3. GPS voor inclusie: verder op weg</vt:lpstr>
      <vt:lpstr>PowerPoint-presentatie</vt:lpstr>
      <vt:lpstr>PowerPoint-presentatie</vt:lpstr>
      <vt:lpstr>PowerPoint-presentatie</vt:lpstr>
      <vt:lpstr>Doelen bereikt?</vt:lpstr>
      <vt:lpstr>Bedankt!</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Iris Roose</dc:creator>
  <cp:lastModifiedBy>inge vandeputte</cp:lastModifiedBy>
  <cp:revision>994</cp:revision>
  <dcterms:created xsi:type="dcterms:W3CDTF">2016-06-06T07:07:10Z</dcterms:created>
  <dcterms:modified xsi:type="dcterms:W3CDTF">2019-11-24T11:19:33Z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0x0101006BF546402C1B6848AAEAB9054195BBCD</vt:lpwstr>
  </property>
</Properties>
</file>